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6" r:id="rId4"/>
    <p:sldId id="271" r:id="rId5"/>
    <p:sldId id="267" r:id="rId6"/>
    <p:sldId id="275" r:id="rId7"/>
    <p:sldId id="268" r:id="rId8"/>
    <p:sldId id="270" r:id="rId9"/>
    <p:sldId id="257" r:id="rId10"/>
    <p:sldId id="262" r:id="rId11"/>
    <p:sldId id="282" r:id="rId12"/>
    <p:sldId id="276" r:id="rId13"/>
    <p:sldId id="277" r:id="rId14"/>
    <p:sldId id="274" r:id="rId15"/>
    <p:sldId id="279" r:id="rId16"/>
    <p:sldId id="278" r:id="rId17"/>
    <p:sldId id="273" r:id="rId18"/>
    <p:sldId id="280" r:id="rId19"/>
    <p:sldId id="281" r:id="rId20"/>
    <p:sldId id="264" r:id="rId21"/>
    <p:sldId id="283" r:id="rId22"/>
    <p:sldId id="284" r:id="rId23"/>
    <p:sldId id="285" r:id="rId24"/>
    <p:sldId id="265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522" y="-1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5678-EE20-4FA5-88E2-6E0BD67A2E26}" type="datetime1">
              <a:rPr lang="en-US" smtClean="0"/>
              <a:t>3/17/2015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B39-B140-43FE-96DB-472A2B59CE7C}" type="datetime1">
              <a:rPr lang="en-US" smtClean="0"/>
              <a:t>3/17/2015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0BB2-27C5-458B-ABCE-839C88CF47CE}" type="datetime1">
              <a:rPr lang="en-US" smtClean="0"/>
              <a:t>3/17/2015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t>3/17/2015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AEA93-55E7-4DA9-90C2-089A26EEFEC4}" type="datetime1">
              <a:rPr lang="en-US" smtClean="0"/>
              <a:t>3/17/2015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F3C7-6809-4F39-BD67-A75817BDDE0A}" type="datetime1">
              <a:rPr lang="en-US" smtClean="0"/>
              <a:t>3/17/2015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EB24-CE78-465C-A726-91D0868FA48F}" type="datetime1">
              <a:rPr lang="en-US" smtClean="0"/>
              <a:t>3/17/2015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F0-1749-4E8B-9691-B44A5F8C0895}" type="datetime1">
              <a:rPr lang="en-US" smtClean="0"/>
              <a:t>3/17/2015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628A-A867-4937-BBE5-207DB6F9C51A}" type="datetime1">
              <a:rPr lang="en-US" smtClean="0"/>
              <a:t>3/17/2015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BBB94-68E6-4675-A946-F1C5994EDBD7}" type="datetime1">
              <a:rPr lang="en-US" smtClean="0"/>
              <a:t>3/17/2015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B8377-21E3-4835-B75D-4E2847E2750F}" type="datetime1">
              <a:rPr lang="en-US" smtClean="0"/>
              <a:t>3/17/2015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0C4986D-6BE9-4264-908F-02DB36FD8D6C}" type="datetime1">
              <a:rPr lang="en-US" smtClean="0"/>
              <a:t>3/17/2015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A9B540C-44DA-4F69-89C9-7C84606640D3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3179439"/>
          </a:xfrm>
        </p:spPr>
        <p:txBody>
          <a:bodyPr/>
          <a:lstStyle/>
          <a:p>
            <a:r>
              <a:rPr lang="pt-BR" sz="4800" dirty="0">
                <a:effectLst/>
              </a:rPr>
              <a:t>Em busca de um novo modelo organizacional para a pesquisa agropecuária de São Paulo</a:t>
            </a:r>
            <a:endParaRPr lang="pt-BR" sz="48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03648" y="4437112"/>
            <a:ext cx="6624736" cy="1788368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en-US" dirty="0" smtClean="0"/>
              <a:t>Joao Paulo </a:t>
            </a:r>
            <a:r>
              <a:rPr lang="en-US" dirty="0" err="1" smtClean="0"/>
              <a:t>Feijão</a:t>
            </a:r>
            <a:r>
              <a:rPr lang="en-US" dirty="0" smtClean="0"/>
              <a:t> Teixeira</a:t>
            </a:r>
          </a:p>
          <a:p>
            <a:pPr algn="r"/>
            <a:endParaRPr lang="en-US" dirty="0" smtClean="0"/>
          </a:p>
          <a:p>
            <a:pPr algn="r"/>
            <a:endParaRPr lang="en-US" dirty="0" smtClean="0"/>
          </a:p>
          <a:p>
            <a:r>
              <a:rPr lang="en-US" sz="1800" dirty="0" err="1" smtClean="0"/>
              <a:t>Ciclo</a:t>
            </a:r>
            <a:r>
              <a:rPr lang="en-US" sz="1800" dirty="0" smtClean="0"/>
              <a:t> </a:t>
            </a:r>
            <a:r>
              <a:rPr lang="en-US" sz="1800" dirty="0"/>
              <a:t>de </a:t>
            </a:r>
            <a:r>
              <a:rPr lang="en-US" sz="1800" dirty="0" err="1"/>
              <a:t>Seminários</a:t>
            </a:r>
            <a:r>
              <a:rPr lang="en-US" sz="1800" dirty="0"/>
              <a:t> “</a:t>
            </a:r>
            <a:r>
              <a:rPr lang="en-US" sz="1800" dirty="0" err="1"/>
              <a:t>Estudos</a:t>
            </a:r>
            <a:r>
              <a:rPr lang="en-US" sz="1800" dirty="0"/>
              <a:t> IEA” </a:t>
            </a:r>
            <a:endParaRPr lang="en-US" sz="1800" dirty="0" smtClean="0"/>
          </a:p>
          <a:p>
            <a:r>
              <a:rPr lang="en-US" sz="1800" dirty="0" smtClean="0"/>
              <a:t>Sao </a:t>
            </a:r>
            <a:r>
              <a:rPr lang="en-US" sz="1800" dirty="0"/>
              <a:t>Paulo - 18/03/2015</a:t>
            </a:r>
          </a:p>
          <a:p>
            <a:endParaRPr lang="pt-BR" dirty="0" smtClean="0"/>
          </a:p>
          <a:p>
            <a:endParaRPr lang="pt-BR" dirty="0"/>
          </a:p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2"/>
          </p:nvPr>
        </p:nvSpPr>
        <p:spPr>
          <a:xfrm>
            <a:off x="683568" y="6237312"/>
            <a:ext cx="2919983" cy="509141"/>
          </a:xfrm>
        </p:spPr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86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pt-BR" sz="2400" dirty="0">
                <a:solidFill>
                  <a:srgbClr val="2F5897"/>
                </a:solidFill>
              </a:rPr>
              <a:t>Em busca de novo modelo organizacional para a pesquisa agropecuária de São Paulo</a:t>
            </a: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1331640" y="2492896"/>
            <a:ext cx="63367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/>
              <a:t>Programação de pesquisa. Quem coordena? Avalia?</a:t>
            </a:r>
          </a:p>
          <a:p>
            <a:endParaRPr lang="pt-BR" dirty="0"/>
          </a:p>
          <a:p>
            <a:endParaRPr lang="pt-BR" dirty="0" smtClean="0"/>
          </a:p>
          <a:p>
            <a:r>
              <a:rPr lang="pt-BR" dirty="0" smtClean="0"/>
              <a:t>Leis </a:t>
            </a:r>
            <a:r>
              <a:rPr lang="pt-BR" dirty="0"/>
              <a:t>de </a:t>
            </a:r>
            <a:r>
              <a:rPr lang="pt-BR" dirty="0" smtClean="0"/>
              <a:t>inovação, </a:t>
            </a:r>
            <a:r>
              <a:rPr lang="pt-BR" dirty="0" err="1"/>
              <a:t>NITs</a:t>
            </a:r>
            <a:r>
              <a:rPr lang="pt-BR" dirty="0"/>
              <a:t>, transferência de tecnologias, </a:t>
            </a:r>
            <a:r>
              <a:rPr lang="pt-BR" dirty="0" smtClean="0"/>
              <a:t> </a:t>
            </a:r>
            <a:r>
              <a:rPr lang="pt-BR" dirty="0"/>
              <a:t>proteção de propriedade intelectual, quem está </a:t>
            </a:r>
            <a:r>
              <a:rPr lang="pt-BR" dirty="0" smtClean="0"/>
              <a:t>agindo?</a:t>
            </a:r>
          </a:p>
          <a:p>
            <a:endParaRPr lang="pt-BR" dirty="0"/>
          </a:p>
          <a:p>
            <a:endParaRPr lang="pt-BR" dirty="0" smtClean="0"/>
          </a:p>
          <a:p>
            <a:r>
              <a:rPr lang="pt-BR" dirty="0" smtClean="0"/>
              <a:t>Emenda </a:t>
            </a:r>
            <a:r>
              <a:rPr lang="pt-BR" dirty="0"/>
              <a:t>constitucional 85 a regulamentar nos estados. Quem pensa</a:t>
            </a:r>
            <a:r>
              <a:rPr lang="pt-BR" dirty="0" smtClean="0"/>
              <a:t>?</a:t>
            </a:r>
            <a:r>
              <a:rPr lang="pt-BR" dirty="0"/>
              <a:t> </a:t>
            </a:r>
            <a:endParaRPr lang="pt-BR" dirty="0" smtClean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7610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pt-BR" sz="2400" dirty="0">
                <a:solidFill>
                  <a:srgbClr val="2F5897"/>
                </a:solidFill>
              </a:rPr>
              <a:t>Em busca de novo modelo organizacional para a pesquisa agropecuária de São </a:t>
            </a:r>
            <a:r>
              <a:rPr lang="pt-BR" sz="2400" dirty="0" smtClean="0">
                <a:solidFill>
                  <a:srgbClr val="2F5897"/>
                </a:solidFill>
              </a:rPr>
              <a:t>Paulo</a:t>
            </a:r>
            <a:br>
              <a:rPr lang="pt-BR" sz="2400" dirty="0" smtClean="0">
                <a:solidFill>
                  <a:srgbClr val="2F5897"/>
                </a:solidFill>
              </a:rPr>
            </a:br>
            <a:endParaRPr lang="pt-BR" sz="24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pt-BR" dirty="0" smtClean="0"/>
          </a:p>
          <a:p>
            <a:pPr lvl="1"/>
            <a:endParaRPr lang="pt-BR" dirty="0" smtClean="0"/>
          </a:p>
          <a:p>
            <a:pPr lvl="1"/>
            <a:r>
              <a:rPr lang="pt-BR" sz="1800" dirty="0" smtClean="0">
                <a:solidFill>
                  <a:schemeClr val="tx1"/>
                </a:solidFill>
                <a:latin typeface="+mn-lt"/>
              </a:rPr>
              <a:t>     Inserção </a:t>
            </a:r>
            <a:r>
              <a:rPr lang="pt-BR" sz="1800" dirty="0">
                <a:solidFill>
                  <a:schemeClr val="tx1"/>
                </a:solidFill>
                <a:latin typeface="+mn-lt"/>
              </a:rPr>
              <a:t>na SAA: assessoria técnica, câmaras técnicas, câmaras setoriais. Canais de interlocução</a:t>
            </a:r>
            <a:r>
              <a:rPr lang="pt-BR" sz="1800" dirty="0" smtClean="0">
                <a:solidFill>
                  <a:schemeClr val="tx1"/>
                </a:solidFill>
                <a:latin typeface="+mn-lt"/>
              </a:rPr>
              <a:t>?</a:t>
            </a:r>
          </a:p>
          <a:p>
            <a:pPr lvl="1"/>
            <a:endParaRPr lang="pt-BR" sz="1800" dirty="0" smtClean="0">
              <a:solidFill>
                <a:schemeClr val="tx1"/>
              </a:solidFill>
              <a:latin typeface="+mn-lt"/>
            </a:endParaRPr>
          </a:p>
          <a:p>
            <a:pPr lvl="1"/>
            <a:endParaRPr lang="pt-BR" sz="1800" dirty="0">
              <a:solidFill>
                <a:schemeClr val="tx1"/>
              </a:solidFill>
              <a:latin typeface="+mn-lt"/>
            </a:endParaRPr>
          </a:p>
          <a:p>
            <a:pPr lvl="1"/>
            <a:r>
              <a:rPr lang="pt-BR" sz="1800" dirty="0">
                <a:solidFill>
                  <a:schemeClr val="tx1"/>
                </a:solidFill>
                <a:latin typeface="+mn-lt"/>
              </a:rPr>
              <a:t>      Secretaria de </a:t>
            </a:r>
            <a:r>
              <a:rPr lang="pt-BR" sz="1800" dirty="0" smtClean="0">
                <a:solidFill>
                  <a:schemeClr val="tx1"/>
                </a:solidFill>
                <a:latin typeface="+mn-lt"/>
              </a:rPr>
              <a:t>Agricultura, </a:t>
            </a:r>
            <a:r>
              <a:rPr lang="pt-BR" sz="1800" dirty="0">
                <a:solidFill>
                  <a:schemeClr val="tx1"/>
                </a:solidFill>
                <a:latin typeface="+mn-lt"/>
              </a:rPr>
              <a:t>não prioritária, sem recursos, sem força política, apenas mais uma</a:t>
            </a:r>
            <a:r>
              <a:rPr lang="pt-BR" sz="1800" dirty="0" smtClean="0">
                <a:solidFill>
                  <a:schemeClr val="tx1"/>
                </a:solidFill>
                <a:latin typeface="+mn-lt"/>
              </a:rPr>
              <a:t>!</a:t>
            </a:r>
          </a:p>
          <a:p>
            <a:pPr lvl="1"/>
            <a:endParaRPr lang="pt-BR" sz="1800" dirty="0" smtClean="0">
              <a:solidFill>
                <a:schemeClr val="tx1"/>
              </a:solidFill>
              <a:latin typeface="+mn-lt"/>
            </a:endParaRPr>
          </a:p>
          <a:p>
            <a:pPr lvl="1"/>
            <a:endParaRPr lang="pt-BR" sz="1800" dirty="0">
              <a:solidFill>
                <a:schemeClr val="tx1"/>
              </a:solidFill>
              <a:latin typeface="+mn-lt"/>
            </a:endParaRPr>
          </a:p>
          <a:p>
            <a:pPr marL="685800" lvl="1"/>
            <a:r>
              <a:rPr lang="pt-BR" sz="1800" dirty="0">
                <a:solidFill>
                  <a:schemeClr val="tx1"/>
                </a:solidFill>
                <a:latin typeface="+mn-lt"/>
              </a:rPr>
              <a:t>       Propostas: FAPESP, grupos de trabalho Concite, APTA, </a:t>
            </a:r>
            <a:r>
              <a:rPr lang="pt-BR" sz="1800" dirty="0" err="1">
                <a:solidFill>
                  <a:schemeClr val="tx1"/>
                </a:solidFill>
                <a:latin typeface="+mn-lt"/>
              </a:rPr>
              <a:t>APqC</a:t>
            </a:r>
            <a:r>
              <a:rPr lang="pt-BR" sz="1800" dirty="0">
                <a:solidFill>
                  <a:schemeClr val="tx1"/>
                </a:solidFill>
                <a:latin typeface="+mn-lt"/>
              </a:rPr>
              <a:t>, ... </a:t>
            </a:r>
          </a:p>
          <a:p>
            <a:endParaRPr lang="pt-BR" sz="1800" dirty="0">
              <a:solidFill>
                <a:schemeClr val="tx1"/>
              </a:solidFill>
              <a:latin typeface="+mn-lt"/>
            </a:endParaRPr>
          </a:p>
          <a:p>
            <a:r>
              <a:rPr lang="pt-BR" sz="2000" dirty="0">
                <a:solidFill>
                  <a:schemeClr val="tx1"/>
                </a:solidFill>
                <a:latin typeface="+mn-lt"/>
              </a:rPr>
              <a:t>O que se quer?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37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pt-BR" sz="2400" dirty="0">
                <a:solidFill>
                  <a:srgbClr val="2F5897"/>
                </a:solidFill>
              </a:rPr>
              <a:t>Em busca de novo modelo organizacional para a pesquisa agropecuária de São </a:t>
            </a:r>
            <a:r>
              <a:rPr lang="pt-BR" sz="2400" dirty="0" smtClean="0">
                <a:solidFill>
                  <a:srgbClr val="2F5897"/>
                </a:solidFill>
              </a:rPr>
              <a:t>Paulo</a:t>
            </a:r>
            <a:br>
              <a:rPr lang="pt-BR" sz="2400" dirty="0" smtClean="0">
                <a:solidFill>
                  <a:srgbClr val="2F5897"/>
                </a:solidFill>
              </a:rPr>
            </a:br>
            <a:endParaRPr lang="pt-BR" sz="24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pt-BR" sz="2000" dirty="0" smtClean="0">
              <a:solidFill>
                <a:schemeClr val="tx1"/>
              </a:solidFill>
            </a:endParaRPr>
          </a:p>
          <a:p>
            <a:r>
              <a:rPr lang="pt-BR" sz="2000" dirty="0" smtClean="0">
                <a:solidFill>
                  <a:schemeClr val="tx1"/>
                </a:solidFill>
              </a:rPr>
              <a:t>Dados </a:t>
            </a:r>
            <a:r>
              <a:rPr lang="pt-BR" sz="2000" dirty="0">
                <a:solidFill>
                  <a:schemeClr val="tx1"/>
                </a:solidFill>
              </a:rPr>
              <a:t>da pesquisa de opinião em 2007-2008 realizada pela APTA (Instituto Pró Pesquisa) , ouvindo 1968 </a:t>
            </a:r>
            <a:r>
              <a:rPr lang="pt-BR" sz="2000" dirty="0" smtClean="0">
                <a:solidFill>
                  <a:schemeClr val="tx1"/>
                </a:solidFill>
              </a:rPr>
              <a:t>funcionários:</a:t>
            </a:r>
          </a:p>
          <a:p>
            <a:pPr marL="0" indent="0">
              <a:buNone/>
            </a:pPr>
            <a:endParaRPr lang="pt-BR" dirty="0" smtClean="0">
              <a:solidFill>
                <a:schemeClr val="tx1"/>
              </a:solidFill>
            </a:endParaRPr>
          </a:p>
          <a:p>
            <a:pPr lvl="1"/>
            <a:r>
              <a:rPr lang="pt-BR" dirty="0" smtClean="0">
                <a:solidFill>
                  <a:schemeClr val="tx1"/>
                </a:solidFill>
              </a:rPr>
              <a:t> </a:t>
            </a:r>
            <a:r>
              <a:rPr lang="pt-BR" dirty="0">
                <a:solidFill>
                  <a:schemeClr val="tx1"/>
                </a:solidFill>
              </a:rPr>
              <a:t>71% conhecem o suficiente sua instituição</a:t>
            </a:r>
            <a:r>
              <a:rPr lang="pt-BR" dirty="0" smtClean="0">
                <a:solidFill>
                  <a:schemeClr val="tx1"/>
                </a:solidFill>
              </a:rPr>
              <a:t>,</a:t>
            </a:r>
          </a:p>
          <a:p>
            <a:pPr lvl="1"/>
            <a:r>
              <a:rPr lang="pt-BR" dirty="0" smtClean="0">
                <a:solidFill>
                  <a:schemeClr val="tx1"/>
                </a:solidFill>
              </a:rPr>
              <a:t> </a:t>
            </a:r>
            <a:r>
              <a:rPr lang="pt-BR" dirty="0">
                <a:solidFill>
                  <a:schemeClr val="tx1"/>
                </a:solidFill>
              </a:rPr>
              <a:t>que sua instituição é boa/ótima para 74%, </a:t>
            </a:r>
            <a:endParaRPr lang="pt-BR" dirty="0" smtClean="0">
              <a:solidFill>
                <a:schemeClr val="tx1"/>
              </a:solidFill>
            </a:endParaRPr>
          </a:p>
          <a:p>
            <a:pPr lvl="1"/>
            <a:r>
              <a:rPr lang="pt-BR" dirty="0" smtClean="0">
                <a:solidFill>
                  <a:schemeClr val="tx1"/>
                </a:solidFill>
              </a:rPr>
              <a:t>o </a:t>
            </a:r>
            <a:r>
              <a:rPr lang="pt-BR" dirty="0">
                <a:solidFill>
                  <a:schemeClr val="tx1"/>
                </a:solidFill>
              </a:rPr>
              <a:t>que mais afeta o seu </a:t>
            </a:r>
            <a:r>
              <a:rPr lang="pt-BR" dirty="0" smtClean="0">
                <a:solidFill>
                  <a:schemeClr val="tx1"/>
                </a:solidFill>
              </a:rPr>
              <a:t>trabalho e </a:t>
            </a:r>
            <a:r>
              <a:rPr lang="pt-BR" dirty="0">
                <a:solidFill>
                  <a:schemeClr val="tx1"/>
                </a:solidFill>
              </a:rPr>
              <a:t>que merece mais atenção :</a:t>
            </a:r>
            <a:r>
              <a:rPr lang="pt-BR" dirty="0" smtClean="0">
                <a:solidFill>
                  <a:schemeClr val="tx1"/>
                </a:solidFill>
              </a:rPr>
              <a:t>recursos financeiros (38%), recursos humanos (30%), </a:t>
            </a:r>
            <a:r>
              <a:rPr lang="pt-BR" dirty="0">
                <a:solidFill>
                  <a:schemeClr val="tx1"/>
                </a:solidFill>
              </a:rPr>
              <a:t>17% treinamento e </a:t>
            </a:r>
            <a:r>
              <a:rPr lang="pt-BR" dirty="0" smtClean="0">
                <a:solidFill>
                  <a:schemeClr val="tx1"/>
                </a:solidFill>
              </a:rPr>
              <a:t>capacitação (17%), </a:t>
            </a:r>
            <a:r>
              <a:rPr lang="pt-BR" dirty="0">
                <a:solidFill>
                  <a:schemeClr val="tx1"/>
                </a:solidFill>
              </a:rPr>
              <a:t>recursos </a:t>
            </a:r>
            <a:r>
              <a:rPr lang="pt-BR" dirty="0" smtClean="0">
                <a:solidFill>
                  <a:schemeClr val="tx1"/>
                </a:solidFill>
              </a:rPr>
              <a:t>tecnológicos (8%), </a:t>
            </a:r>
            <a:r>
              <a:rPr lang="pt-BR" dirty="0">
                <a:solidFill>
                  <a:schemeClr val="tx1"/>
                </a:solidFill>
              </a:rPr>
              <a:t>comunicação e </a:t>
            </a:r>
            <a:r>
              <a:rPr lang="pt-BR" dirty="0" smtClean="0">
                <a:solidFill>
                  <a:schemeClr val="tx1"/>
                </a:solidFill>
              </a:rPr>
              <a:t>marketing (4%).</a:t>
            </a:r>
            <a:endParaRPr lang="pt-BR" dirty="0">
              <a:solidFill>
                <a:schemeClr val="tx1"/>
              </a:solidFill>
            </a:endParaRPr>
          </a:p>
          <a:p>
            <a:pPr lvl="1"/>
            <a:r>
              <a:rPr lang="pt-BR" dirty="0">
                <a:solidFill>
                  <a:schemeClr val="tx1"/>
                </a:solidFill>
              </a:rPr>
              <a:t>90% acham bom/ótimo relacionamento com colegas </a:t>
            </a:r>
            <a:endParaRPr lang="pt-BR" dirty="0" smtClean="0">
              <a:solidFill>
                <a:schemeClr val="tx1"/>
              </a:solidFill>
            </a:endParaRPr>
          </a:p>
          <a:p>
            <a:pPr lvl="1"/>
            <a:r>
              <a:rPr lang="pt-BR" dirty="0" smtClean="0">
                <a:solidFill>
                  <a:schemeClr val="tx1"/>
                </a:solidFill>
              </a:rPr>
              <a:t> </a:t>
            </a:r>
            <a:r>
              <a:rPr lang="pt-BR" dirty="0">
                <a:solidFill>
                  <a:schemeClr val="tx1"/>
                </a:solidFill>
              </a:rPr>
              <a:t>84% bom/ótimo relacionamento com externos ( empresas, </a:t>
            </a:r>
            <a:r>
              <a:rPr lang="pt-BR" dirty="0" smtClean="0">
                <a:solidFill>
                  <a:schemeClr val="tx1"/>
                </a:solidFill>
              </a:rPr>
              <a:t>pessoas)</a:t>
            </a:r>
            <a:endParaRPr lang="pt-BR" dirty="0">
              <a:solidFill>
                <a:schemeClr val="tx1"/>
              </a:solidFill>
            </a:endParaRPr>
          </a:p>
          <a:p>
            <a:pPr lvl="1"/>
            <a:r>
              <a:rPr lang="pt-BR" dirty="0">
                <a:solidFill>
                  <a:schemeClr val="tx1"/>
                </a:solidFill>
              </a:rPr>
              <a:t>36% conhece o suficiente a apta, 16 % quase nada.</a:t>
            </a:r>
          </a:p>
          <a:p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2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pt-BR" sz="2400" dirty="0">
                <a:solidFill>
                  <a:srgbClr val="2F5897"/>
                </a:solidFill>
              </a:rPr>
              <a:t>Em busca de novo modelo organizacional para a pesquisa agropecuária de São Paulo</a:t>
            </a:r>
            <a:endParaRPr lang="pt-BR" sz="24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pt-BR" dirty="0" smtClean="0">
              <a:solidFill>
                <a:schemeClr val="tx1"/>
              </a:solidFill>
            </a:endParaRPr>
          </a:p>
          <a:p>
            <a:pPr lvl="1"/>
            <a:endParaRPr lang="pt-BR" dirty="0">
              <a:solidFill>
                <a:schemeClr val="tx1"/>
              </a:solidFill>
            </a:endParaRPr>
          </a:p>
          <a:p>
            <a:pPr lvl="1"/>
            <a:r>
              <a:rPr lang="pt-BR" dirty="0" smtClean="0">
                <a:solidFill>
                  <a:schemeClr val="tx1"/>
                </a:solidFill>
              </a:rPr>
              <a:t>56</a:t>
            </a:r>
            <a:r>
              <a:rPr lang="pt-BR" dirty="0">
                <a:solidFill>
                  <a:schemeClr val="tx1"/>
                </a:solidFill>
              </a:rPr>
              <a:t>% acham a </a:t>
            </a:r>
            <a:r>
              <a:rPr lang="pt-BR" dirty="0" smtClean="0">
                <a:solidFill>
                  <a:schemeClr val="tx1"/>
                </a:solidFill>
              </a:rPr>
              <a:t>APTA  </a:t>
            </a:r>
            <a:r>
              <a:rPr lang="pt-BR" dirty="0">
                <a:solidFill>
                  <a:schemeClr val="tx1"/>
                </a:solidFill>
              </a:rPr>
              <a:t>boa/ótima na contribuição para o desempenho de seu </a:t>
            </a:r>
            <a:r>
              <a:rPr lang="pt-BR" dirty="0" smtClean="0">
                <a:solidFill>
                  <a:schemeClr val="tx1"/>
                </a:solidFill>
              </a:rPr>
              <a:t>trabalho</a:t>
            </a:r>
          </a:p>
          <a:p>
            <a:pPr lvl="1"/>
            <a:endParaRPr lang="pt-BR" dirty="0">
              <a:solidFill>
                <a:schemeClr val="tx1"/>
              </a:solidFill>
            </a:endParaRPr>
          </a:p>
          <a:p>
            <a:pPr lvl="1"/>
            <a:r>
              <a:rPr lang="pt-BR" dirty="0">
                <a:solidFill>
                  <a:schemeClr val="tx1"/>
                </a:solidFill>
              </a:rPr>
              <a:t>Papel da </a:t>
            </a:r>
            <a:r>
              <a:rPr lang="pt-BR" dirty="0" smtClean="0">
                <a:solidFill>
                  <a:schemeClr val="tx1"/>
                </a:solidFill>
              </a:rPr>
              <a:t>APTA : 33</a:t>
            </a:r>
            <a:r>
              <a:rPr lang="pt-BR" dirty="0">
                <a:solidFill>
                  <a:schemeClr val="tx1"/>
                </a:solidFill>
              </a:rPr>
              <a:t>% acham que a </a:t>
            </a:r>
            <a:r>
              <a:rPr lang="pt-BR" dirty="0" smtClean="0">
                <a:solidFill>
                  <a:schemeClr val="tx1"/>
                </a:solidFill>
              </a:rPr>
              <a:t>APTA </a:t>
            </a:r>
            <a:r>
              <a:rPr lang="pt-BR" dirty="0">
                <a:solidFill>
                  <a:schemeClr val="tx1"/>
                </a:solidFill>
              </a:rPr>
              <a:t>deveria coordenar o agronegócio </a:t>
            </a:r>
            <a:r>
              <a:rPr lang="pt-BR" dirty="0" smtClean="0">
                <a:solidFill>
                  <a:schemeClr val="tx1"/>
                </a:solidFill>
              </a:rPr>
              <a:t>paulista</a:t>
            </a:r>
            <a:r>
              <a:rPr lang="pt-BR" dirty="0">
                <a:solidFill>
                  <a:schemeClr val="tx1"/>
                </a:solidFill>
              </a:rPr>
              <a:t>, 30% coordenar a pesquisa agropecuária paulista, 10% apoiar atividades administrativas e de pesquisa dos institutos, 9,5% integrar as instituições que a compõe</a:t>
            </a:r>
            <a:r>
              <a:rPr lang="pt-BR" dirty="0" smtClean="0">
                <a:solidFill>
                  <a:schemeClr val="tx1"/>
                </a:solidFill>
              </a:rPr>
              <a:t>.</a:t>
            </a:r>
          </a:p>
          <a:p>
            <a:pPr lvl="1"/>
            <a:endParaRPr lang="pt-BR" dirty="0">
              <a:solidFill>
                <a:schemeClr val="tx1"/>
              </a:solidFill>
            </a:endParaRPr>
          </a:p>
          <a:p>
            <a:pPr lvl="1"/>
            <a:r>
              <a:rPr lang="pt-BR" dirty="0">
                <a:solidFill>
                  <a:schemeClr val="tx1"/>
                </a:solidFill>
              </a:rPr>
              <a:t> O que a apta deveria fazer? </a:t>
            </a:r>
            <a:r>
              <a:rPr lang="pt-BR" dirty="0" smtClean="0">
                <a:solidFill>
                  <a:schemeClr val="tx1"/>
                </a:solidFill>
              </a:rPr>
              <a:t> Estabelecer </a:t>
            </a:r>
            <a:r>
              <a:rPr lang="pt-BR" dirty="0">
                <a:solidFill>
                  <a:schemeClr val="tx1"/>
                </a:solidFill>
              </a:rPr>
              <a:t>mecanismos de captação e aplicação de recursos para </a:t>
            </a:r>
            <a:r>
              <a:rPr lang="pt-BR" dirty="0" smtClean="0">
                <a:solidFill>
                  <a:schemeClr val="tx1"/>
                </a:solidFill>
              </a:rPr>
              <a:t>pesquisa (36%);  </a:t>
            </a:r>
            <a:r>
              <a:rPr lang="pt-BR" dirty="0">
                <a:solidFill>
                  <a:schemeClr val="tx1"/>
                </a:solidFill>
              </a:rPr>
              <a:t>Reorganizar pesquisa agropecuária para otimizar integração dos </a:t>
            </a:r>
            <a:r>
              <a:rPr lang="pt-BR" dirty="0" err="1" smtClean="0">
                <a:solidFill>
                  <a:schemeClr val="tx1"/>
                </a:solidFill>
              </a:rPr>
              <a:t>IPqs</a:t>
            </a:r>
            <a:r>
              <a:rPr lang="pt-BR" dirty="0" smtClean="0">
                <a:solidFill>
                  <a:schemeClr val="tx1"/>
                </a:solidFill>
              </a:rPr>
              <a:t> (27%); </a:t>
            </a:r>
            <a:r>
              <a:rPr lang="pt-BR" dirty="0">
                <a:solidFill>
                  <a:schemeClr val="tx1"/>
                </a:solidFill>
              </a:rPr>
              <a:t>ajustes organizacionais da estrutura </a:t>
            </a:r>
            <a:r>
              <a:rPr lang="pt-BR" dirty="0" smtClean="0">
                <a:solidFill>
                  <a:schemeClr val="tx1"/>
                </a:solidFill>
              </a:rPr>
              <a:t>(8,5%), </a:t>
            </a:r>
            <a:r>
              <a:rPr lang="pt-BR" dirty="0">
                <a:solidFill>
                  <a:schemeClr val="tx1"/>
                </a:solidFill>
              </a:rPr>
              <a:t>prospecção demandas </a:t>
            </a:r>
            <a:r>
              <a:rPr lang="pt-BR" dirty="0" smtClean="0">
                <a:solidFill>
                  <a:schemeClr val="tx1"/>
                </a:solidFill>
              </a:rPr>
              <a:t>regionais (7%), </a:t>
            </a:r>
            <a:r>
              <a:rPr lang="pt-BR" dirty="0">
                <a:solidFill>
                  <a:schemeClr val="tx1"/>
                </a:solidFill>
              </a:rPr>
              <a:t>ampliar interlocução com setor produtivo </a:t>
            </a:r>
            <a:r>
              <a:rPr lang="pt-BR" dirty="0" smtClean="0">
                <a:solidFill>
                  <a:schemeClr val="tx1"/>
                </a:solidFill>
              </a:rPr>
              <a:t>(7%).</a:t>
            </a:r>
            <a:endParaRPr lang="pt-BR" dirty="0">
              <a:solidFill>
                <a:schemeClr val="tx1"/>
              </a:solidFill>
            </a:endParaRPr>
          </a:p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70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-675456"/>
            <a:ext cx="8229600" cy="16002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pt-BR" sz="2400" dirty="0">
                <a:solidFill>
                  <a:srgbClr val="2F5897"/>
                </a:solidFill>
              </a:rPr>
              <a:t>Em busca de novo modelo organizacional para a pesquisa agropecuária de São Paulo</a:t>
            </a:r>
            <a:endParaRPr lang="pt-BR" sz="24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lnSpcReduction="10000"/>
          </a:bodyPr>
          <a:lstStyle/>
          <a:p>
            <a:r>
              <a:rPr lang="pt-BR" dirty="0" smtClean="0">
                <a:solidFill>
                  <a:schemeClr val="tx1"/>
                </a:solidFill>
              </a:rPr>
              <a:t>E </a:t>
            </a:r>
            <a:r>
              <a:rPr lang="pt-BR" dirty="0">
                <a:solidFill>
                  <a:schemeClr val="tx1"/>
                </a:solidFill>
              </a:rPr>
              <a:t>DAÍ?</a:t>
            </a:r>
          </a:p>
          <a:p>
            <a:pPr lvl="2"/>
            <a:r>
              <a:rPr lang="pt-BR" dirty="0" smtClean="0">
                <a:solidFill>
                  <a:schemeClr val="tx1"/>
                </a:solidFill>
              </a:rPr>
              <a:t>Qual </a:t>
            </a:r>
            <a:r>
              <a:rPr lang="pt-BR" dirty="0">
                <a:solidFill>
                  <a:schemeClr val="tx1"/>
                </a:solidFill>
              </a:rPr>
              <a:t>o real problema das instituições?</a:t>
            </a:r>
          </a:p>
          <a:p>
            <a:pPr lvl="5"/>
            <a:r>
              <a:rPr lang="pt-BR" dirty="0">
                <a:solidFill>
                  <a:schemeClr val="tx1"/>
                </a:solidFill>
              </a:rPr>
              <a:t>	Recursos financeiros</a:t>
            </a:r>
          </a:p>
          <a:p>
            <a:pPr lvl="5"/>
            <a:r>
              <a:rPr lang="pt-BR" dirty="0">
                <a:solidFill>
                  <a:schemeClr val="tx1"/>
                </a:solidFill>
              </a:rPr>
              <a:t>	Recursos humanos</a:t>
            </a:r>
          </a:p>
          <a:p>
            <a:pPr lvl="5"/>
            <a:r>
              <a:rPr lang="pt-BR" dirty="0">
                <a:solidFill>
                  <a:schemeClr val="tx1"/>
                </a:solidFill>
              </a:rPr>
              <a:t>	Definição de pauta de pesquisa</a:t>
            </a:r>
          </a:p>
          <a:p>
            <a:pPr lvl="5"/>
            <a:r>
              <a:rPr lang="pt-BR" dirty="0">
                <a:solidFill>
                  <a:schemeClr val="tx1"/>
                </a:solidFill>
              </a:rPr>
              <a:t>	Interação com o usuário</a:t>
            </a:r>
          </a:p>
          <a:p>
            <a:pPr lvl="5"/>
            <a:r>
              <a:rPr lang="pt-BR" dirty="0">
                <a:solidFill>
                  <a:schemeClr val="tx1"/>
                </a:solidFill>
              </a:rPr>
              <a:t>	Transferência de tecnologia</a:t>
            </a:r>
          </a:p>
          <a:p>
            <a:pPr lvl="5"/>
            <a:r>
              <a:rPr lang="pt-BR" dirty="0">
                <a:solidFill>
                  <a:schemeClr val="tx1"/>
                </a:solidFill>
              </a:rPr>
              <a:t>	Revelar-se à sociedade</a:t>
            </a:r>
          </a:p>
          <a:p>
            <a:pPr lvl="5"/>
            <a:r>
              <a:rPr lang="pt-BR" dirty="0">
                <a:solidFill>
                  <a:schemeClr val="tx1"/>
                </a:solidFill>
              </a:rPr>
              <a:t>	Marketing</a:t>
            </a:r>
          </a:p>
          <a:p>
            <a:pPr lvl="5"/>
            <a:r>
              <a:rPr lang="pt-BR" dirty="0">
                <a:solidFill>
                  <a:schemeClr val="tx1"/>
                </a:solidFill>
              </a:rPr>
              <a:t>	Estatuto jurídico</a:t>
            </a:r>
          </a:p>
          <a:p>
            <a:pPr lvl="5"/>
            <a:r>
              <a:rPr lang="pt-BR" dirty="0">
                <a:solidFill>
                  <a:schemeClr val="tx1"/>
                </a:solidFill>
              </a:rPr>
              <a:t>	Ação programática integrada</a:t>
            </a:r>
          </a:p>
          <a:p>
            <a:pPr lvl="5"/>
            <a:r>
              <a:rPr lang="pt-BR" dirty="0">
                <a:solidFill>
                  <a:schemeClr val="tx1"/>
                </a:solidFill>
              </a:rPr>
              <a:t>	Decreto de criação da APTA</a:t>
            </a:r>
          </a:p>
          <a:p>
            <a:pPr lvl="5"/>
            <a:r>
              <a:rPr lang="pt-BR" dirty="0">
                <a:solidFill>
                  <a:schemeClr val="tx1"/>
                </a:solidFill>
              </a:rPr>
              <a:t>	Baixa eficiência gerencial e organizacional</a:t>
            </a:r>
          </a:p>
          <a:p>
            <a:pPr lvl="5"/>
            <a:r>
              <a:rPr lang="pt-BR" dirty="0">
                <a:solidFill>
                  <a:schemeClr val="tx1"/>
                </a:solidFill>
              </a:rPr>
              <a:t>	Deficiências na capacidade de detectar demandas tecnológicas e transferir </a:t>
            </a:r>
            <a:r>
              <a:rPr lang="pt-BR" dirty="0" smtClean="0">
                <a:solidFill>
                  <a:schemeClr val="tx1"/>
                </a:solidFill>
              </a:rPr>
              <a:t>tecnologias</a:t>
            </a:r>
          </a:p>
          <a:p>
            <a:pPr lvl="2"/>
            <a:r>
              <a:rPr lang="pt-BR" dirty="0" smtClean="0">
                <a:solidFill>
                  <a:schemeClr val="tx1"/>
                </a:solidFill>
              </a:rPr>
              <a:t>Qual </a:t>
            </a:r>
            <a:r>
              <a:rPr lang="pt-BR" dirty="0">
                <a:solidFill>
                  <a:schemeClr val="tx1"/>
                </a:solidFill>
              </a:rPr>
              <a:t>o foco? APTA, institutos individualmente, secretaria, agricultura paulista?</a:t>
            </a:r>
          </a:p>
          <a:p>
            <a:pPr lvl="5"/>
            <a:endParaRPr lang="pt-BR" dirty="0"/>
          </a:p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1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pt-BR" sz="2400" dirty="0">
                <a:solidFill>
                  <a:srgbClr val="2F5897"/>
                </a:solidFill>
              </a:rPr>
              <a:t>Em busca de novo modelo organizacional para a pesquisa agropecuária de São </a:t>
            </a:r>
            <a:r>
              <a:rPr lang="pt-BR" sz="2400" dirty="0" smtClean="0">
                <a:solidFill>
                  <a:srgbClr val="2F5897"/>
                </a:solidFill>
              </a:rPr>
              <a:t>Paulo</a:t>
            </a:r>
            <a:br>
              <a:rPr lang="pt-BR" sz="2400" dirty="0" smtClean="0">
                <a:solidFill>
                  <a:srgbClr val="2F5897"/>
                </a:solidFill>
              </a:rPr>
            </a:br>
            <a:endParaRPr lang="pt-BR" sz="24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 dirty="0" smtClean="0"/>
          </a:p>
          <a:p>
            <a:r>
              <a:rPr lang="pt-BR" b="1" dirty="0" smtClean="0"/>
              <a:t>Alternativas disponíveis</a:t>
            </a:r>
          </a:p>
          <a:p>
            <a:pPr lvl="2"/>
            <a:r>
              <a:rPr lang="pt-BR" sz="2000" dirty="0" smtClean="0">
                <a:solidFill>
                  <a:schemeClr val="tx1"/>
                </a:solidFill>
              </a:rPr>
              <a:t>Modelo jurídico</a:t>
            </a:r>
          </a:p>
          <a:p>
            <a:pPr lvl="2"/>
            <a:endParaRPr lang="pt-BR" dirty="0" smtClean="0"/>
          </a:p>
          <a:p>
            <a:pPr lvl="2"/>
            <a:endParaRPr lang="pt-BR" dirty="0"/>
          </a:p>
          <a:p>
            <a:pPr lvl="2"/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1026" name="Picture 2" descr="E:\2015-03-17-1820-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1" y="2996952"/>
            <a:ext cx="3382963" cy="291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ixaDeTexto 6"/>
          <p:cNvSpPr txBox="1"/>
          <p:nvPr/>
        </p:nvSpPr>
        <p:spPr>
          <a:xfrm>
            <a:off x="2627784" y="5805264"/>
            <a:ext cx="212352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00" dirty="0" smtClean="0"/>
              <a:t>Salles-Filho &amp; </a:t>
            </a:r>
            <a:r>
              <a:rPr lang="pt-BR" sz="900" dirty="0" err="1" smtClean="0"/>
              <a:t>Bonacelli</a:t>
            </a:r>
            <a:r>
              <a:rPr lang="pt-BR" sz="900" dirty="0" smtClean="0"/>
              <a:t>, 2009</a:t>
            </a:r>
            <a:endParaRPr lang="pt-BR" sz="900" dirty="0"/>
          </a:p>
        </p:txBody>
      </p:sp>
    </p:spTree>
    <p:extLst>
      <p:ext uri="{BB962C8B-B14F-4D97-AF65-F5344CB8AC3E}">
        <p14:creationId xmlns:p14="http://schemas.microsoft.com/office/powerpoint/2010/main" val="63506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pt-BR" sz="2000" dirty="0">
                <a:solidFill>
                  <a:srgbClr val="2F5897"/>
                </a:solidFill>
              </a:rPr>
              <a:t>Em busca de novo modelo organizacional para a pesquisa agropecuária de São Paulo</a:t>
            </a:r>
            <a:endParaRPr lang="pt-BR" sz="20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pt-BR" dirty="0" smtClean="0"/>
              <a:t>Modelos jurídicos </a:t>
            </a:r>
            <a:r>
              <a:rPr lang="pt-BR" dirty="0"/>
              <a:t>disponíveis</a:t>
            </a:r>
          </a:p>
          <a:p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PUBLIX,2011</a:t>
            </a:r>
            <a:endParaRPr lang="en-US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7" name="Imagem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16832"/>
            <a:ext cx="5616624" cy="45365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491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pt-BR" sz="2000" dirty="0">
                <a:solidFill>
                  <a:srgbClr val="2F5897"/>
                </a:solidFill>
              </a:rPr>
              <a:t>Em busca de novo modelo organizacional para a pesquisa agropecuária de São Paulo </a:t>
            </a:r>
            <a:endParaRPr lang="pt-BR" sz="2000" dirty="0"/>
          </a:p>
        </p:txBody>
      </p:sp>
      <p:graphicFrame>
        <p:nvGraphicFramePr>
          <p:cNvPr id="9" name="Espaço Reservado para Conteúdo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1694651"/>
              </p:ext>
            </p:extLst>
          </p:nvPr>
        </p:nvGraphicFramePr>
        <p:xfrm>
          <a:off x="683568" y="1412776"/>
          <a:ext cx="7920880" cy="501243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564762"/>
                <a:gridCol w="3564762"/>
                <a:gridCol w="791356"/>
              </a:tblGrid>
              <a:tr h="1206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 dirty="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CATEGORIA</a:t>
                      </a:r>
                      <a:endParaRPr lang="pt-B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DESCRIÇÃO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TOTAL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83">
                <a:tc row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 dirty="0">
                          <a:effectLst/>
                          <a:latin typeface="Times New Roman"/>
                          <a:ea typeface="Times New Roman"/>
                          <a:cs typeface="CronosPro-Regular"/>
                        </a:rPr>
                        <a:t>ADMINISTRAÇÃO</a:t>
                      </a:r>
                      <a:endParaRPr lang="pt-B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 dirty="0">
                          <a:effectLst/>
                          <a:latin typeface="Times New Roman"/>
                          <a:ea typeface="Times New Roman"/>
                          <a:cs typeface="CronosPro-Regular"/>
                        </a:rPr>
                        <a:t>PÚBLICA</a:t>
                      </a:r>
                      <a:endParaRPr lang="pt-B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 dirty="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 </a:t>
                      </a:r>
                      <a:endParaRPr lang="pt-B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Lt"/>
                        </a:rPr>
                        <a:t>Autarquia Estadual ou do Distrito Federal 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7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8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Lt"/>
                        </a:rPr>
                        <a:t>Autarquia Federal 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11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8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Lt"/>
                        </a:rPr>
                        <a:t>Fundação Estadual ou do Distrito Federal 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16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8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Lt"/>
                        </a:rPr>
                        <a:t>Fundação Federal 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17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8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 dirty="0">
                          <a:effectLst/>
                          <a:latin typeface="Times New Roman"/>
                          <a:ea typeface="Times New Roman"/>
                          <a:cs typeface="CronosPro-Lt"/>
                        </a:rPr>
                        <a:t>Fundação Municipal </a:t>
                      </a:r>
                      <a:endParaRPr lang="pt-B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1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36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Lt"/>
                        </a:rPr>
                        <a:t>Órgão Público do Poder Executivo Estadual ou do Distrito Federal 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20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8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Lt"/>
                        </a:rPr>
                        <a:t>Órgão Público do Poder Executivo Federal 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25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8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Semibold"/>
                        </a:rPr>
                        <a:t>Subtotal 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97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83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Regular"/>
                        </a:rPr>
                        <a:t>ENTIDADES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Regular"/>
                        </a:rPr>
                        <a:t>EMPRESARIAIS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 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Lt"/>
                        </a:rPr>
                        <a:t>Cooperativa 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1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8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Lt"/>
                        </a:rPr>
                        <a:t>Empresa Pública 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51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8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Lt"/>
                        </a:rPr>
                        <a:t>Sociedade Anônima Fechada 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2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8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Lt"/>
                        </a:rPr>
                        <a:t>Sociedade de Economia Mista 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3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8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Semibold"/>
                        </a:rPr>
                        <a:t>Subtotal 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57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365"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Regular"/>
                        </a:rPr>
                        <a:t>ENTIDADES SEM FINS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Regular"/>
                        </a:rPr>
                        <a:t>LUCRATIVOS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 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Lt"/>
                        </a:rPr>
                        <a:t>Estabelecimento, no Brasil, de Fundação ou Associação Estrangeira 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1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8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Lt"/>
                        </a:rPr>
                        <a:t>Organização da Sociedade Civil de Interesse Público (OSCIP) 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2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8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Lt"/>
                        </a:rPr>
                        <a:t>Organização Social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2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8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Lt"/>
                        </a:rPr>
                        <a:t>Outras Formas de Associação 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33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8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Lt"/>
                        </a:rPr>
                        <a:t>Outras Formas de Fundações Mantidas com Recursos Privados 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7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8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Lt"/>
                        </a:rPr>
                        <a:t>Outras Instituições Privadas sem Fins Lucrativos 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1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8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Semibold"/>
                        </a:rPr>
                        <a:t>Subtotal 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46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 dirty="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 </a:t>
                      </a:r>
                      <a:endParaRPr lang="pt-B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>
                          <a:effectLst/>
                          <a:latin typeface="Times New Roman"/>
                          <a:ea typeface="Times New Roman"/>
                          <a:cs typeface="CronosPro-Semibold"/>
                        </a:rPr>
                        <a:t>Total </a:t>
                      </a:r>
                      <a:endParaRPr lang="pt-B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BR" sz="1100" dirty="0">
                          <a:effectLst/>
                          <a:latin typeface="Times New Roman"/>
                          <a:ea typeface="Times New Roman"/>
                          <a:cs typeface="CronosPro-Capt"/>
                        </a:rPr>
                        <a:t>200</a:t>
                      </a:r>
                      <a:endParaRPr lang="pt-B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11" name="CaixaDeTexto 10"/>
          <p:cNvSpPr txBox="1"/>
          <p:nvPr/>
        </p:nvSpPr>
        <p:spPr>
          <a:xfrm>
            <a:off x="827584" y="908720"/>
            <a:ext cx="72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Número de organizações de C,T&amp;I segundo sua natureza jurídica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755576" y="6525344"/>
            <a:ext cx="10081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00" dirty="0" smtClean="0"/>
              <a:t>CGEE,2010</a:t>
            </a:r>
            <a:endParaRPr lang="pt-BR" sz="900" dirty="0"/>
          </a:p>
        </p:txBody>
      </p:sp>
    </p:spTree>
    <p:extLst>
      <p:ext uri="{BB962C8B-B14F-4D97-AF65-F5344CB8AC3E}">
        <p14:creationId xmlns:p14="http://schemas.microsoft.com/office/powerpoint/2010/main" val="19635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pt-BR" sz="2400" dirty="0">
                <a:solidFill>
                  <a:srgbClr val="2F5897"/>
                </a:solidFill>
              </a:rPr>
              <a:t>Em busca de novo modelo organizacional para a pesquisa agropecuária de São </a:t>
            </a:r>
            <a:r>
              <a:rPr lang="pt-BR" sz="2400" dirty="0" smtClean="0">
                <a:solidFill>
                  <a:srgbClr val="2F5897"/>
                </a:solidFill>
              </a:rPr>
              <a:t>Paulo</a:t>
            </a:r>
            <a:br>
              <a:rPr lang="pt-BR" sz="2400" dirty="0" smtClean="0">
                <a:solidFill>
                  <a:srgbClr val="2F5897"/>
                </a:solidFill>
              </a:rPr>
            </a:br>
            <a:endParaRPr lang="pt-BR" sz="24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pt-BR" b="1" dirty="0"/>
              <a:t>1- Primeira alternativa: Administração direta</a:t>
            </a:r>
            <a:endParaRPr lang="pt-BR" dirty="0"/>
          </a:p>
          <a:p>
            <a:pPr marL="0" indent="0" algn="just">
              <a:buNone/>
            </a:pPr>
            <a:r>
              <a:rPr lang="pt-BR" dirty="0"/>
              <a:t> </a:t>
            </a:r>
          </a:p>
          <a:p>
            <a:pPr lvl="1" algn="just"/>
            <a:r>
              <a:rPr lang="pt-BR" dirty="0"/>
              <a:t>Com grau maior de autonomia de gestão por decretos ou outros mecanismos de delegação de atribuições dentro de limites que caracterizam as regras da Administração Centralizada.</a:t>
            </a:r>
          </a:p>
          <a:p>
            <a:pPr lvl="1" algn="just"/>
            <a:r>
              <a:rPr lang="pt-BR" dirty="0"/>
              <a:t>Otimização operacional na administração direta</a:t>
            </a:r>
            <a:r>
              <a:rPr lang="pt-BR" dirty="0" smtClean="0"/>
              <a:t>.</a:t>
            </a:r>
          </a:p>
          <a:p>
            <a:pPr marL="0" lvl="0" indent="0" algn="just">
              <a:buNone/>
            </a:pPr>
            <a:endParaRPr lang="pt-BR" dirty="0"/>
          </a:p>
          <a:p>
            <a:pPr algn="just"/>
            <a:r>
              <a:rPr lang="pt-BR" b="1" dirty="0"/>
              <a:t>2- Segunda alternativa: transformação em entidades com personalidade jurídica própria</a:t>
            </a:r>
            <a:r>
              <a:rPr lang="pt-BR" dirty="0"/>
              <a:t>, por esse simples atributo, já propiciaria um pequeno ganho de autonomia</a:t>
            </a:r>
            <a:r>
              <a:rPr lang="pt-BR" dirty="0" smtClean="0"/>
              <a:t>.</a:t>
            </a:r>
          </a:p>
          <a:p>
            <a:pPr marL="0" indent="0" algn="just">
              <a:buNone/>
            </a:pPr>
            <a:r>
              <a:rPr lang="pt-BR" dirty="0" smtClean="0"/>
              <a:t> </a:t>
            </a:r>
            <a:endParaRPr lang="pt-BR" dirty="0"/>
          </a:p>
          <a:p>
            <a:pPr lvl="1" algn="just"/>
            <a:r>
              <a:rPr lang="pt-BR" dirty="0"/>
              <a:t>Autonomização operacional plena em modelo </a:t>
            </a:r>
            <a:r>
              <a:rPr lang="pt-BR" dirty="0" smtClean="0"/>
              <a:t>de direito </a:t>
            </a:r>
            <a:r>
              <a:rPr lang="pt-BR" dirty="0"/>
              <a:t>público. As opções de personalidade jurídica de </a:t>
            </a:r>
            <a:r>
              <a:rPr lang="pt-BR" dirty="0" smtClean="0"/>
              <a:t>direito público </a:t>
            </a:r>
            <a:r>
              <a:rPr lang="pt-BR" dirty="0"/>
              <a:t>são autarquia ou órgão autônomo.</a:t>
            </a:r>
          </a:p>
          <a:p>
            <a:pPr lvl="1" algn="just"/>
            <a:r>
              <a:rPr lang="pt-BR" dirty="0"/>
              <a:t>Ambas se equiparam em termos de atributos de flexibilidade (pouco flexíveis), mas proporcionam autonomia operacional em igual grau. </a:t>
            </a:r>
            <a:endParaRPr lang="pt-BR" dirty="0" smtClean="0"/>
          </a:p>
          <a:p>
            <a:pPr lvl="0"/>
            <a:endParaRPr lang="pt-BR" dirty="0"/>
          </a:p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76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pt-BR" sz="2400" dirty="0">
                <a:solidFill>
                  <a:srgbClr val="2F5897"/>
                </a:solidFill>
              </a:rPr>
              <a:t>Em busca de novo modelo organizacional para a pesquisa agropecuária de São </a:t>
            </a:r>
            <a:r>
              <a:rPr lang="pt-BR" sz="2400" dirty="0" smtClean="0">
                <a:solidFill>
                  <a:srgbClr val="2F5897"/>
                </a:solidFill>
              </a:rPr>
              <a:t>Paulo</a:t>
            </a:r>
            <a:br>
              <a:rPr lang="pt-BR" sz="2400" dirty="0" smtClean="0">
                <a:solidFill>
                  <a:srgbClr val="2F5897"/>
                </a:solidFill>
              </a:rPr>
            </a:br>
            <a:endParaRPr lang="pt-BR" sz="24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pt-BR" b="1" dirty="0"/>
              <a:t>3- Terceira alternativa: Entidade privada, OS, Serviço Social Autônomo, OSCIP, Fundação Privada</a:t>
            </a:r>
            <a:r>
              <a:rPr lang="pt-BR" dirty="0"/>
              <a:t>, entre outros</a:t>
            </a:r>
          </a:p>
          <a:p>
            <a:pPr marL="0" indent="0" algn="just">
              <a:buNone/>
            </a:pPr>
            <a:r>
              <a:rPr lang="pt-BR" dirty="0"/>
              <a:t> </a:t>
            </a:r>
          </a:p>
          <a:p>
            <a:pPr lvl="1" algn="just"/>
            <a:r>
              <a:rPr lang="pt-BR" dirty="0"/>
              <a:t>Flexibilidade plena em modelo de direito privado. As opções para a obtenção de personalidade jurídica de direito privado requerem lei específica e consistem na adoção do modelo de serviço social autônomo, fundação estatal de direito privado e OS. </a:t>
            </a:r>
            <a:endParaRPr lang="pt-BR" dirty="0" smtClean="0"/>
          </a:p>
          <a:p>
            <a:pPr marL="0" lvl="0" indent="0" algn="just">
              <a:buNone/>
            </a:pPr>
            <a:endParaRPr lang="pt-BR" dirty="0"/>
          </a:p>
          <a:p>
            <a:pPr algn="just"/>
            <a:r>
              <a:rPr lang="pt-BR" b="1" dirty="0"/>
              <a:t>4- Quarta alternativa</a:t>
            </a:r>
            <a:r>
              <a:rPr lang="pt-BR" dirty="0"/>
              <a:t>: modelo misto</a:t>
            </a:r>
          </a:p>
          <a:p>
            <a:pPr marL="0" indent="0" algn="just">
              <a:buNone/>
            </a:pPr>
            <a:r>
              <a:rPr lang="pt-BR" b="1" dirty="0"/>
              <a:t> </a:t>
            </a:r>
            <a:endParaRPr lang="pt-BR" dirty="0"/>
          </a:p>
          <a:p>
            <a:pPr lvl="1" algn="just"/>
            <a:r>
              <a:rPr lang="pt-BR" dirty="0"/>
              <a:t>Combinação de modelos. Esta opção consiste na adoção do modelo jurídico apropriado a cada Instituição segundo suas características, levando a conviver dentro do grupo de instituições públicas de pesquisa científica e tecnológica do Estado, autarquias, administração direta, fundações e mesmo modelos de direito privado.</a:t>
            </a:r>
          </a:p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84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31216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pt-BR" sz="2400" dirty="0" smtClean="0"/>
              <a:t>Em busca de novo modelo organizacional para a pesquisa agropecuária de São Paulo</a:t>
            </a:r>
            <a:endParaRPr lang="pt-BR" sz="24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t-BR" dirty="0" smtClean="0">
                <a:solidFill>
                  <a:schemeClr val="tx1"/>
                </a:solidFill>
              </a:rPr>
              <a:t>Introdução</a:t>
            </a:r>
          </a:p>
          <a:p>
            <a:r>
              <a:rPr lang="pt-BR" dirty="0" smtClean="0">
                <a:solidFill>
                  <a:schemeClr val="tx1"/>
                </a:solidFill>
              </a:rPr>
              <a:t>Perspectiva histórica </a:t>
            </a:r>
          </a:p>
          <a:p>
            <a:pPr lvl="1"/>
            <a:r>
              <a:rPr lang="pt-BR" dirty="0" smtClean="0">
                <a:solidFill>
                  <a:schemeClr val="tx1"/>
                </a:solidFill>
              </a:rPr>
              <a:t>Criação das instituições de pesquisa agropecuária</a:t>
            </a:r>
          </a:p>
          <a:p>
            <a:pPr lvl="1"/>
            <a:r>
              <a:rPr lang="pt-BR" dirty="0">
                <a:solidFill>
                  <a:schemeClr val="tx1"/>
                </a:solidFill>
              </a:rPr>
              <a:t>Marco legal </a:t>
            </a:r>
            <a:endParaRPr lang="pt-BR" dirty="0" smtClean="0">
              <a:solidFill>
                <a:schemeClr val="tx1"/>
              </a:solidFill>
            </a:endParaRPr>
          </a:p>
          <a:p>
            <a:r>
              <a:rPr lang="pt-BR" dirty="0" smtClean="0">
                <a:solidFill>
                  <a:schemeClr val="tx1"/>
                </a:solidFill>
              </a:rPr>
              <a:t>Quadro atual</a:t>
            </a:r>
          </a:p>
          <a:p>
            <a:pPr lvl="1"/>
            <a:r>
              <a:rPr lang="pt-BR" dirty="0" smtClean="0">
                <a:solidFill>
                  <a:schemeClr val="tx1"/>
                </a:solidFill>
              </a:rPr>
              <a:t>APTA</a:t>
            </a:r>
          </a:p>
          <a:p>
            <a:pPr lvl="1"/>
            <a:r>
              <a:rPr lang="pt-BR" dirty="0" smtClean="0">
                <a:solidFill>
                  <a:schemeClr val="tx1"/>
                </a:solidFill>
              </a:rPr>
              <a:t>Propostas em discussão</a:t>
            </a:r>
          </a:p>
          <a:p>
            <a:pPr lvl="1"/>
            <a:r>
              <a:rPr lang="pt-BR" dirty="0" smtClean="0">
                <a:solidFill>
                  <a:schemeClr val="tx1"/>
                </a:solidFill>
              </a:rPr>
              <a:t>O que se quer?</a:t>
            </a:r>
          </a:p>
          <a:p>
            <a:r>
              <a:rPr lang="pt-BR" dirty="0" smtClean="0">
                <a:solidFill>
                  <a:schemeClr val="tx1"/>
                </a:solidFill>
              </a:rPr>
              <a:t>Alternativas disponíveis</a:t>
            </a:r>
          </a:p>
          <a:p>
            <a:pPr lvl="1"/>
            <a:r>
              <a:rPr lang="pt-BR" dirty="0" smtClean="0">
                <a:solidFill>
                  <a:schemeClr val="tx1"/>
                </a:solidFill>
              </a:rPr>
              <a:t>Modelos jurídicos</a:t>
            </a:r>
          </a:p>
          <a:p>
            <a:r>
              <a:rPr lang="pt-BR" dirty="0" smtClean="0">
                <a:solidFill>
                  <a:schemeClr val="tx1"/>
                </a:solidFill>
              </a:rPr>
              <a:t>Construção de uma proposta</a:t>
            </a:r>
          </a:p>
          <a:p>
            <a:pPr lvl="1"/>
            <a:r>
              <a:rPr lang="pt-BR" dirty="0" smtClean="0">
                <a:solidFill>
                  <a:schemeClr val="tx1"/>
                </a:solidFill>
              </a:rPr>
              <a:t>Ações externas à Apta</a:t>
            </a:r>
          </a:p>
          <a:p>
            <a:pPr lvl="1"/>
            <a:r>
              <a:rPr lang="pt-BR" dirty="0" smtClean="0">
                <a:solidFill>
                  <a:schemeClr val="tx1"/>
                </a:solidFill>
              </a:rPr>
              <a:t>Ações internas à Apta</a:t>
            </a:r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64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075240" cy="172819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pt-BR" sz="2400" dirty="0" smtClean="0">
                <a:solidFill>
                  <a:srgbClr val="2F5897"/>
                </a:solidFill>
              </a:rPr>
              <a:t>Em </a:t>
            </a:r>
            <a:r>
              <a:rPr lang="pt-BR" sz="2400" dirty="0">
                <a:solidFill>
                  <a:srgbClr val="2F5897"/>
                </a:solidFill>
              </a:rPr>
              <a:t>busca de novo modelo organizacional para a pesquisa </a:t>
            </a:r>
            <a:r>
              <a:rPr lang="pt-BR" sz="2400" dirty="0" smtClean="0">
                <a:solidFill>
                  <a:srgbClr val="2F5897"/>
                </a:solidFill>
              </a:rPr>
              <a:t>agropecuária </a:t>
            </a:r>
            <a:r>
              <a:rPr lang="pt-BR" sz="2400" dirty="0">
                <a:solidFill>
                  <a:srgbClr val="2F5897"/>
                </a:solidFill>
              </a:rPr>
              <a:t>de São </a:t>
            </a:r>
            <a:r>
              <a:rPr lang="pt-BR" sz="2400" dirty="0" smtClean="0">
                <a:solidFill>
                  <a:srgbClr val="2F5897"/>
                </a:solidFill>
              </a:rPr>
              <a:t>Paulo</a:t>
            </a:r>
            <a:br>
              <a:rPr lang="pt-BR" sz="2400" dirty="0" smtClean="0">
                <a:solidFill>
                  <a:srgbClr val="2F5897"/>
                </a:solidFill>
              </a:rPr>
            </a:br>
            <a:r>
              <a:rPr lang="pt-BR" sz="2400" dirty="0">
                <a:solidFill>
                  <a:srgbClr val="2F5897"/>
                </a:solidFill>
              </a:rPr>
              <a:t/>
            </a:r>
            <a:br>
              <a:rPr lang="pt-BR" sz="2400" dirty="0">
                <a:solidFill>
                  <a:srgbClr val="2F5897"/>
                </a:solidFill>
              </a:rPr>
            </a:br>
            <a:r>
              <a:rPr lang="pt-BR" sz="2400" b="1" dirty="0">
                <a:effectLst/>
              </a:rPr>
              <a:t>CONSTRUÇÃO DE UMA PROPOSTA</a:t>
            </a:r>
            <a:endParaRPr lang="pt-BR" sz="2400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3" name="Retângulo 2"/>
          <p:cNvSpPr/>
          <p:nvPr/>
        </p:nvSpPr>
        <p:spPr>
          <a:xfrm>
            <a:off x="1403648" y="2996952"/>
            <a:ext cx="6408712" cy="2382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fontAlgn="base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75000"/>
            </a:pPr>
            <a:r>
              <a:rPr lang="pt-BR" altLang="pt-BR" sz="2400" kern="0" dirty="0" smtClean="0">
                <a:solidFill>
                  <a:srgbClr val="003366"/>
                </a:solidFill>
                <a:latin typeface="Arial"/>
              </a:rPr>
              <a:t>    Autonomia </a:t>
            </a:r>
            <a:r>
              <a:rPr lang="pt-BR" altLang="pt-BR" sz="2400" kern="0" dirty="0">
                <a:solidFill>
                  <a:srgbClr val="003366"/>
                </a:solidFill>
                <a:latin typeface="Arial"/>
              </a:rPr>
              <a:t>e </a:t>
            </a:r>
            <a:r>
              <a:rPr lang="pt-BR" altLang="pt-BR" sz="2400" kern="0" dirty="0" smtClean="0">
                <a:solidFill>
                  <a:srgbClr val="003366"/>
                </a:solidFill>
                <a:latin typeface="Arial"/>
              </a:rPr>
              <a:t>flexibilidade</a:t>
            </a:r>
          </a:p>
          <a:p>
            <a:pPr lvl="1" fontAlgn="base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75000"/>
            </a:pPr>
            <a:endParaRPr lang="pt-BR" altLang="pt-BR" sz="2400" kern="0" dirty="0">
              <a:solidFill>
                <a:srgbClr val="003366"/>
              </a:solidFill>
              <a:latin typeface="Arial"/>
            </a:endParaRPr>
          </a:p>
          <a:p>
            <a:pPr marL="1143000" lvl="2" indent="-228600" fontAlgn="base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75000"/>
              <a:buFont typeface="Wingdings" pitchFamily="2" charset="2"/>
              <a:buChar char="l"/>
            </a:pPr>
            <a:r>
              <a:rPr lang="pt-BR" altLang="pt-BR" sz="2000" kern="0" dirty="0">
                <a:solidFill>
                  <a:srgbClr val="003366"/>
                </a:solidFill>
                <a:latin typeface="Arial"/>
              </a:rPr>
              <a:t>Financiamento da instituição</a:t>
            </a:r>
          </a:p>
          <a:p>
            <a:pPr marL="1143000" lvl="2" indent="-228600" fontAlgn="base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75000"/>
              <a:buFont typeface="Wingdings" pitchFamily="2" charset="2"/>
              <a:buChar char="l"/>
            </a:pPr>
            <a:r>
              <a:rPr lang="pt-BR" altLang="pt-BR" sz="2000" kern="0" dirty="0">
                <a:solidFill>
                  <a:srgbClr val="003366"/>
                </a:solidFill>
                <a:latin typeface="Arial"/>
              </a:rPr>
              <a:t>Política de </a:t>
            </a:r>
            <a:r>
              <a:rPr lang="pt-BR" altLang="pt-BR" sz="2000" kern="0" dirty="0" smtClean="0">
                <a:solidFill>
                  <a:srgbClr val="003366"/>
                </a:solidFill>
                <a:latin typeface="Arial"/>
              </a:rPr>
              <a:t>recursos humanos</a:t>
            </a:r>
            <a:endParaRPr lang="pt-BR" altLang="pt-BR" sz="2000" kern="0" dirty="0">
              <a:solidFill>
                <a:srgbClr val="003366"/>
              </a:solidFill>
              <a:latin typeface="Arial"/>
            </a:endParaRPr>
          </a:p>
          <a:p>
            <a:pPr marL="1143000" lvl="2" indent="-228600" fontAlgn="base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75000"/>
              <a:buFont typeface="Wingdings" pitchFamily="2" charset="2"/>
              <a:buChar char="l"/>
            </a:pPr>
            <a:r>
              <a:rPr lang="pt-BR" altLang="pt-BR" sz="2000" kern="0" dirty="0">
                <a:solidFill>
                  <a:srgbClr val="003366"/>
                </a:solidFill>
                <a:latin typeface="Arial"/>
              </a:rPr>
              <a:t>Gestão do patrimônio</a:t>
            </a:r>
          </a:p>
          <a:p>
            <a:pPr marL="1143000" lvl="2" indent="-228600" fontAlgn="base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75000"/>
              <a:buFont typeface="Wingdings" pitchFamily="2" charset="2"/>
              <a:buChar char="l"/>
            </a:pPr>
            <a:r>
              <a:rPr lang="pt-BR" altLang="pt-BR" sz="2000" kern="0" dirty="0">
                <a:solidFill>
                  <a:srgbClr val="003366"/>
                </a:solidFill>
                <a:latin typeface="Arial"/>
              </a:rPr>
              <a:t>Relações com terceiros</a:t>
            </a:r>
          </a:p>
        </p:txBody>
      </p:sp>
    </p:spTree>
    <p:extLst>
      <p:ext uri="{BB962C8B-B14F-4D97-AF65-F5344CB8AC3E}">
        <p14:creationId xmlns:p14="http://schemas.microsoft.com/office/powerpoint/2010/main" val="384133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pt-BR" sz="2400" dirty="0"/>
              <a:t>Em busca de novo modelo organizacional para a pesquisa agropecuária de São Paulo</a:t>
            </a:r>
            <a:br>
              <a:rPr lang="pt-BR" sz="2400" dirty="0"/>
            </a:br>
            <a:r>
              <a:rPr lang="pt-BR" sz="2400" dirty="0"/>
              <a:t/>
            </a:r>
            <a:br>
              <a:rPr lang="pt-BR" sz="2400" dirty="0"/>
            </a:br>
            <a:r>
              <a:rPr lang="pt-BR" sz="2400" dirty="0"/>
              <a:t>CONSTRUÇÃO DE UMA PROPOSTA 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algn="just"/>
            <a:r>
              <a:rPr lang="pt-BR" sz="2000" b="1" dirty="0">
                <a:solidFill>
                  <a:schemeClr val="tx1"/>
                </a:solidFill>
              </a:rPr>
              <a:t>CONSTRUÇÃO DE UMA PROPOSTA ALICERÇADA NAS </a:t>
            </a:r>
            <a:r>
              <a:rPr lang="pt-BR" sz="2000" b="1" dirty="0" smtClean="0">
                <a:solidFill>
                  <a:schemeClr val="tx1"/>
                </a:solidFill>
              </a:rPr>
              <a:t>BASES</a:t>
            </a:r>
          </a:p>
          <a:p>
            <a:pPr marL="0" lvl="0" indent="0" algn="just">
              <a:buNone/>
            </a:pPr>
            <a:endParaRPr lang="pt-BR" sz="2000" dirty="0">
              <a:solidFill>
                <a:schemeClr val="tx1"/>
              </a:solidFill>
            </a:endParaRPr>
          </a:p>
          <a:p>
            <a:pPr lvl="3" algn="just"/>
            <a:r>
              <a:rPr lang="pt-BR" sz="2000" dirty="0">
                <a:solidFill>
                  <a:schemeClr val="tx1"/>
                </a:solidFill>
              </a:rPr>
              <a:t>Proposta não pode ser baseada em nossas fraquezas e </a:t>
            </a:r>
            <a:r>
              <a:rPr lang="pt-BR" sz="2000" dirty="0" smtClean="0">
                <a:solidFill>
                  <a:schemeClr val="tx1"/>
                </a:solidFill>
              </a:rPr>
              <a:t>limitações, </a:t>
            </a:r>
            <a:r>
              <a:rPr lang="pt-BR" sz="2000" dirty="0">
                <a:solidFill>
                  <a:schemeClr val="tx1"/>
                </a:solidFill>
              </a:rPr>
              <a:t>mas na missão </a:t>
            </a:r>
            <a:r>
              <a:rPr lang="pt-BR" sz="2000" dirty="0" smtClean="0">
                <a:solidFill>
                  <a:schemeClr val="tx1"/>
                </a:solidFill>
              </a:rPr>
              <a:t>institucional</a:t>
            </a:r>
          </a:p>
          <a:p>
            <a:pPr lvl="3" algn="just"/>
            <a:endParaRPr lang="pt-BR" sz="2000" dirty="0">
              <a:solidFill>
                <a:schemeClr val="tx1"/>
              </a:solidFill>
            </a:endParaRPr>
          </a:p>
          <a:p>
            <a:pPr lvl="3" algn="just"/>
            <a:r>
              <a:rPr lang="pt-BR" sz="2000" dirty="0" smtClean="0">
                <a:solidFill>
                  <a:schemeClr val="tx1"/>
                </a:solidFill>
              </a:rPr>
              <a:t>Novo </a:t>
            </a:r>
            <a:r>
              <a:rPr lang="pt-BR" sz="2000" dirty="0">
                <a:solidFill>
                  <a:schemeClr val="tx1"/>
                </a:solidFill>
              </a:rPr>
              <a:t>estatuto jurídico </a:t>
            </a:r>
            <a:endParaRPr lang="pt-BR" sz="2000" dirty="0" smtClean="0">
              <a:solidFill>
                <a:schemeClr val="tx1"/>
              </a:solidFill>
            </a:endParaRPr>
          </a:p>
          <a:p>
            <a:pPr lvl="3" algn="just"/>
            <a:endParaRPr lang="pt-BR" sz="2000" dirty="0">
              <a:solidFill>
                <a:schemeClr val="tx1"/>
              </a:solidFill>
            </a:endParaRPr>
          </a:p>
          <a:p>
            <a:pPr lvl="3" algn="just"/>
            <a:r>
              <a:rPr lang="pt-BR" sz="2000" dirty="0">
                <a:solidFill>
                  <a:schemeClr val="tx1"/>
                </a:solidFill>
              </a:rPr>
              <a:t>Reestruturação da </a:t>
            </a:r>
            <a:r>
              <a:rPr lang="pt-BR" sz="2000" dirty="0" smtClean="0">
                <a:solidFill>
                  <a:schemeClr val="tx1"/>
                </a:solidFill>
              </a:rPr>
              <a:t>SAA</a:t>
            </a:r>
          </a:p>
          <a:p>
            <a:pPr lvl="3" algn="just"/>
            <a:endParaRPr lang="pt-BR" sz="2000" dirty="0" smtClean="0">
              <a:solidFill>
                <a:schemeClr val="tx1"/>
              </a:solidFill>
            </a:endParaRPr>
          </a:p>
          <a:p>
            <a:pPr lvl="3" algn="just"/>
            <a:r>
              <a:rPr lang="pt-BR" sz="2000" dirty="0" smtClean="0">
                <a:solidFill>
                  <a:schemeClr val="tx1"/>
                </a:solidFill>
              </a:rPr>
              <a:t>Mecanismos de atração e fixação de recursos humanos</a:t>
            </a:r>
          </a:p>
          <a:p>
            <a:pPr lvl="3" algn="just"/>
            <a:endParaRPr lang="pt-BR" sz="2000" dirty="0">
              <a:solidFill>
                <a:schemeClr val="tx1"/>
              </a:solidFill>
            </a:endParaRPr>
          </a:p>
          <a:p>
            <a:pPr lvl="3" algn="just"/>
            <a:r>
              <a:rPr lang="pt-BR" sz="2000" dirty="0" smtClean="0">
                <a:solidFill>
                  <a:schemeClr val="tx1"/>
                </a:solidFill>
              </a:rPr>
              <a:t>Redirecionamento </a:t>
            </a:r>
            <a:r>
              <a:rPr lang="pt-BR" sz="2000" dirty="0">
                <a:solidFill>
                  <a:schemeClr val="tx1"/>
                </a:solidFill>
              </a:rPr>
              <a:t>da programação de pesquisa</a:t>
            </a:r>
          </a:p>
          <a:p>
            <a:pPr marL="0" indent="0">
              <a:buNone/>
            </a:pP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70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pt-BR" sz="2400" dirty="0"/>
              <a:t>Em busca de novo modelo organizacional para a pesquisa agropecuária de São Paulo</a:t>
            </a:r>
            <a:br>
              <a:rPr lang="pt-BR" sz="2400" dirty="0"/>
            </a:br>
            <a:r>
              <a:rPr lang="pt-BR" sz="2400" dirty="0"/>
              <a:t/>
            </a:r>
            <a:br>
              <a:rPr lang="pt-BR" sz="2400" dirty="0"/>
            </a:br>
            <a:r>
              <a:rPr lang="pt-BR" sz="2400" dirty="0"/>
              <a:t>CONSTRUÇÃO DE UMA PROPOSTA 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257300" lvl="5" indent="-342900"/>
            <a:endParaRPr lang="pt-BR" sz="2000" dirty="0" smtClean="0">
              <a:solidFill>
                <a:schemeClr val="tx1"/>
              </a:solidFill>
            </a:endParaRPr>
          </a:p>
          <a:p>
            <a:pPr marL="1257300" lvl="5" indent="-342900"/>
            <a:r>
              <a:rPr lang="pt-BR" sz="2000" dirty="0" smtClean="0">
                <a:solidFill>
                  <a:schemeClr val="tx1"/>
                </a:solidFill>
              </a:rPr>
              <a:t>Estratégias </a:t>
            </a:r>
            <a:r>
              <a:rPr lang="pt-BR" sz="2000" dirty="0">
                <a:solidFill>
                  <a:schemeClr val="tx1"/>
                </a:solidFill>
              </a:rPr>
              <a:t>e mecanismos de captação de recursos.  (fundações de apoio ,  produção de bens, agencias de fomento, exploração de propriedade intelectual, etc.) </a:t>
            </a:r>
            <a:endParaRPr lang="pt-BR" sz="2000" dirty="0" smtClean="0">
              <a:solidFill>
                <a:schemeClr val="tx1"/>
              </a:solidFill>
            </a:endParaRPr>
          </a:p>
          <a:p>
            <a:pPr marL="914400" lvl="5" indent="0">
              <a:buNone/>
            </a:pPr>
            <a:endParaRPr lang="pt-BR" sz="2000" dirty="0">
              <a:solidFill>
                <a:schemeClr val="tx1"/>
              </a:solidFill>
            </a:endParaRPr>
          </a:p>
          <a:p>
            <a:pPr marL="1257300" lvl="5" indent="-342900"/>
            <a:r>
              <a:rPr lang="pt-BR" sz="2000" dirty="0" smtClean="0">
                <a:solidFill>
                  <a:schemeClr val="tx1"/>
                </a:solidFill>
              </a:rPr>
              <a:t>Ação integrada de pesquisa agropecuária e extensão agrícola na detecção de demandas tecnológicas; geração, adaptação e transferência de tecnologias e conhecimentos</a:t>
            </a:r>
            <a:endParaRPr lang="pt-BR" sz="2000" dirty="0">
              <a:solidFill>
                <a:schemeClr val="tx1"/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34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pt-BR" sz="2000" dirty="0"/>
              <a:t>Em busca de novo modelo organizacional para a pesquisa agropecuária de São Paulo</a:t>
            </a:r>
            <a:br>
              <a:rPr lang="pt-BR" sz="2000" dirty="0"/>
            </a:br>
            <a:r>
              <a:rPr lang="pt-BR" sz="2000" dirty="0"/>
              <a:t/>
            </a:r>
            <a:br>
              <a:rPr lang="pt-BR" sz="2000" dirty="0"/>
            </a:br>
            <a:r>
              <a:rPr lang="pt-BR" sz="2000" dirty="0"/>
              <a:t>CONSTRUÇÃO DE UMA PROPOSTA 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pt-BR" dirty="0" smtClean="0"/>
          </a:p>
          <a:p>
            <a:pPr marL="0" indent="0">
              <a:buNone/>
            </a:pPr>
            <a:endParaRPr lang="pt-BR" dirty="0" smtClean="0"/>
          </a:p>
          <a:p>
            <a:pPr marL="0" indent="0" algn="just">
              <a:buNone/>
            </a:pPr>
            <a:r>
              <a:rPr lang="pt-BR" dirty="0" smtClean="0"/>
              <a:t>Espero </a:t>
            </a:r>
            <a:r>
              <a:rPr lang="pt-BR" dirty="0"/>
              <a:t>que mais do atender expectativas quanto ao que </a:t>
            </a:r>
            <a:r>
              <a:rPr lang="pt-BR" dirty="0" smtClean="0"/>
              <a:t>foi </a:t>
            </a:r>
            <a:r>
              <a:rPr lang="pt-BR" dirty="0"/>
              <a:t>dito, </a:t>
            </a:r>
            <a:r>
              <a:rPr lang="pt-BR" dirty="0" smtClean="0"/>
              <a:t>essa </a:t>
            </a:r>
            <a:r>
              <a:rPr lang="pt-BR" dirty="0"/>
              <a:t>reunião possa catalisar discussões que aprofundem o tema e dê oportunidade para ampla manifestação de todo corpo de funcionários das instituições e da sociedade organizada seja de C,T&amp;I como da agricultura em seus vários componentes e demandantes.</a:t>
            </a:r>
          </a:p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00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pt-BR" sz="2400" dirty="0">
                <a:solidFill>
                  <a:srgbClr val="2F5897"/>
                </a:solidFill>
              </a:rPr>
              <a:t>Em busca de novo modelo organizacional para a pesquisa agropecuária de São Paulo</a:t>
            </a: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6" name="CaixaDeTexto 5"/>
          <p:cNvSpPr txBox="1"/>
          <p:nvPr/>
        </p:nvSpPr>
        <p:spPr>
          <a:xfrm>
            <a:off x="1331640" y="2492896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Obrigado!</a:t>
            </a:r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4968044" y="4941168"/>
            <a:ext cx="3708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jpfeijao@iac.sp.gov.br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8853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pt-BR" sz="2400" dirty="0">
                <a:solidFill>
                  <a:srgbClr val="2F5897"/>
                </a:solidFill>
              </a:rPr>
              <a:t>Em busca de novo modelo organizacional para a pesquisa agropecuária de São Paulo</a:t>
            </a:r>
            <a:endParaRPr lang="pt-BR" sz="24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92500" lnSpcReduction="20000"/>
          </a:bodyPr>
          <a:lstStyle/>
          <a:p>
            <a:r>
              <a:rPr lang="pt-BR" dirty="0" smtClean="0">
                <a:solidFill>
                  <a:schemeClr val="tx1"/>
                </a:solidFill>
              </a:rPr>
              <a:t>Perspectiva histórica</a:t>
            </a:r>
          </a:p>
          <a:p>
            <a:endParaRPr lang="pt-BR" dirty="0" smtClean="0">
              <a:solidFill>
                <a:schemeClr val="tx1"/>
              </a:solidFill>
            </a:endParaRPr>
          </a:p>
          <a:p>
            <a:pPr lvl="1"/>
            <a:r>
              <a:rPr lang="pt-BR" dirty="0">
                <a:solidFill>
                  <a:schemeClr val="tx1"/>
                </a:solidFill>
              </a:rPr>
              <a:t>Os Institutos que compõe a APTA foram criados em IAC (1887), IZ (1905), IB (1927), IEA (1942), </a:t>
            </a:r>
            <a:r>
              <a:rPr lang="pt-BR" dirty="0" err="1">
                <a:solidFill>
                  <a:schemeClr val="tx1"/>
                </a:solidFill>
              </a:rPr>
              <a:t>Ital</a:t>
            </a:r>
            <a:r>
              <a:rPr lang="pt-BR" dirty="0">
                <a:solidFill>
                  <a:schemeClr val="tx1"/>
                </a:solidFill>
              </a:rPr>
              <a:t> (1963), IP (1969). Somente a Apta Regional (2002) e a própria Apta (2000) posteriormente. </a:t>
            </a:r>
            <a:endParaRPr lang="pt-BR" dirty="0" smtClean="0">
              <a:solidFill>
                <a:schemeClr val="tx1"/>
              </a:solidFill>
            </a:endParaRPr>
          </a:p>
          <a:p>
            <a:pPr lvl="1"/>
            <a:endParaRPr lang="pt-BR" dirty="0" smtClean="0">
              <a:solidFill>
                <a:schemeClr val="tx1"/>
              </a:solidFill>
            </a:endParaRPr>
          </a:p>
          <a:p>
            <a:pPr lvl="1"/>
            <a:r>
              <a:rPr lang="pt-BR" dirty="0" smtClean="0">
                <a:solidFill>
                  <a:schemeClr val="tx1"/>
                </a:solidFill>
              </a:rPr>
              <a:t>Década de 50/60 </a:t>
            </a:r>
          </a:p>
          <a:p>
            <a:pPr lvl="5"/>
            <a:r>
              <a:rPr lang="pt-BR" dirty="0" smtClean="0">
                <a:solidFill>
                  <a:schemeClr val="tx1"/>
                </a:solidFill>
              </a:rPr>
              <a:t>Revolução Verde</a:t>
            </a:r>
          </a:p>
          <a:p>
            <a:pPr lvl="5"/>
            <a:r>
              <a:rPr lang="pt-BR" dirty="0" smtClean="0">
                <a:solidFill>
                  <a:schemeClr val="tx1"/>
                </a:solidFill>
              </a:rPr>
              <a:t>CNPq, CAPES, </a:t>
            </a:r>
            <a:r>
              <a:rPr lang="pt-BR" dirty="0" smtClean="0">
                <a:solidFill>
                  <a:schemeClr val="tx1"/>
                </a:solidFill>
              </a:rPr>
              <a:t>FUNTEC, </a:t>
            </a:r>
            <a:r>
              <a:rPr lang="pt-BR" dirty="0" smtClean="0">
                <a:solidFill>
                  <a:schemeClr val="tx1"/>
                </a:solidFill>
              </a:rPr>
              <a:t>FINEP, FAPESP</a:t>
            </a:r>
          </a:p>
          <a:p>
            <a:pPr lvl="5"/>
            <a:endParaRPr lang="pt-BR" dirty="0" smtClean="0">
              <a:solidFill>
                <a:schemeClr val="tx1"/>
              </a:solidFill>
            </a:endParaRPr>
          </a:p>
          <a:p>
            <a:pPr lvl="1"/>
            <a:r>
              <a:rPr lang="pt-BR" dirty="0" smtClean="0">
                <a:solidFill>
                  <a:schemeClr val="tx1"/>
                </a:solidFill>
              </a:rPr>
              <a:t>Década 70/80</a:t>
            </a:r>
          </a:p>
          <a:p>
            <a:pPr lvl="5"/>
            <a:r>
              <a:rPr lang="pt-BR" dirty="0" smtClean="0">
                <a:solidFill>
                  <a:schemeClr val="tx1"/>
                </a:solidFill>
              </a:rPr>
              <a:t>32  instituições de pesquisa agropecuária </a:t>
            </a:r>
          </a:p>
          <a:p>
            <a:pPr lvl="5"/>
            <a:r>
              <a:rPr lang="pt-BR" dirty="0" smtClean="0">
                <a:solidFill>
                  <a:schemeClr val="tx1"/>
                </a:solidFill>
              </a:rPr>
              <a:t>Desconcentração das instituições de pesquisa</a:t>
            </a:r>
          </a:p>
          <a:p>
            <a:pPr lvl="5"/>
            <a:r>
              <a:rPr lang="pt-BR" dirty="0" smtClean="0">
                <a:solidFill>
                  <a:schemeClr val="tx1"/>
                </a:solidFill>
              </a:rPr>
              <a:t>Expansão da fronteira agrícola</a:t>
            </a:r>
          </a:p>
          <a:p>
            <a:pPr lvl="5"/>
            <a:r>
              <a:rPr lang="pt-BR" dirty="0" smtClean="0">
                <a:solidFill>
                  <a:schemeClr val="tx1"/>
                </a:solidFill>
              </a:rPr>
              <a:t>Reorganização da SAA</a:t>
            </a:r>
          </a:p>
          <a:p>
            <a:pPr lvl="5"/>
            <a:r>
              <a:rPr lang="pt-BR" dirty="0" smtClean="0">
                <a:solidFill>
                  <a:schemeClr val="tx1"/>
                </a:solidFill>
              </a:rPr>
              <a:t>Plano Básico de Desenvolvimento Científico e Tecnológico</a:t>
            </a:r>
          </a:p>
          <a:p>
            <a:pPr lvl="5"/>
            <a:r>
              <a:rPr lang="pt-BR" dirty="0" smtClean="0">
                <a:solidFill>
                  <a:schemeClr val="tx1"/>
                </a:solidFill>
              </a:rPr>
              <a:t>Criado o </a:t>
            </a:r>
            <a:r>
              <a:rPr lang="pt-BR" dirty="0">
                <a:solidFill>
                  <a:schemeClr val="tx1"/>
                </a:solidFill>
              </a:rPr>
              <a:t>Grupo Consultivo para Pesquisa Agrícola Internacional (CGIAR), </a:t>
            </a:r>
            <a:endParaRPr lang="pt-BR" dirty="0" smtClean="0">
              <a:solidFill>
                <a:schemeClr val="tx1"/>
              </a:solidFill>
            </a:endParaRPr>
          </a:p>
          <a:p>
            <a:pPr lvl="5"/>
            <a:r>
              <a:rPr lang="pt-BR" dirty="0" smtClean="0">
                <a:solidFill>
                  <a:schemeClr val="tx1"/>
                </a:solidFill>
              </a:rPr>
              <a:t>Organizada a FUNDEPAG</a:t>
            </a:r>
          </a:p>
          <a:p>
            <a:pPr lvl="5"/>
            <a:endParaRPr lang="pt-BR" dirty="0" smtClean="0">
              <a:solidFill>
                <a:schemeClr val="tx1"/>
              </a:solidFill>
            </a:endParaRPr>
          </a:p>
          <a:p>
            <a:pPr lvl="5"/>
            <a:endParaRPr lang="pt-BR" dirty="0" smtClean="0"/>
          </a:p>
          <a:p>
            <a:pPr lvl="6"/>
            <a:endParaRPr lang="pt-BR" dirty="0" smtClean="0"/>
          </a:p>
          <a:p>
            <a:pPr lvl="1"/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33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pt-BR" sz="2400" dirty="0">
                <a:solidFill>
                  <a:srgbClr val="2F5897"/>
                </a:solidFill>
              </a:rPr>
              <a:t>Em busca de novo modelo organizacional para a pesquisa agropecuária de São </a:t>
            </a:r>
            <a:r>
              <a:rPr lang="pt-BR" sz="2400" dirty="0" smtClean="0">
                <a:solidFill>
                  <a:srgbClr val="2F5897"/>
                </a:solidFill>
              </a:rPr>
              <a:t>Paulo</a:t>
            </a:r>
            <a:br>
              <a:rPr lang="pt-BR" sz="2400" dirty="0" smtClean="0">
                <a:solidFill>
                  <a:srgbClr val="2F5897"/>
                </a:solidFill>
              </a:rPr>
            </a:br>
            <a:endParaRPr lang="pt-BR" sz="2400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CGEE,2010</a:t>
            </a:r>
            <a:endParaRPr lang="en-US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2050" name="Picture 2" descr="E:\2015-03-17-1727-22_edited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301" y="1600200"/>
            <a:ext cx="5797398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986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pt-BR" sz="2400" dirty="0">
                <a:solidFill>
                  <a:srgbClr val="2F5897"/>
                </a:solidFill>
              </a:rPr>
              <a:t>Em busca de novo modelo organizacional para a pesquisa agropecuária de São Paulo</a:t>
            </a:r>
            <a:endParaRPr lang="pt-BR" sz="24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92500" lnSpcReduction="10000"/>
          </a:bodyPr>
          <a:lstStyle/>
          <a:p>
            <a:pPr lvl="1"/>
            <a:endParaRPr lang="pt-BR" dirty="0" smtClean="0"/>
          </a:p>
          <a:p>
            <a:pPr lvl="1"/>
            <a:r>
              <a:rPr lang="pt-BR" dirty="0" smtClean="0">
                <a:solidFill>
                  <a:schemeClr val="tx1"/>
                </a:solidFill>
              </a:rPr>
              <a:t>Década de 80</a:t>
            </a:r>
          </a:p>
          <a:p>
            <a:pPr lvl="3"/>
            <a:r>
              <a:rPr lang="pt-BR" dirty="0" smtClean="0">
                <a:solidFill>
                  <a:schemeClr val="tx1"/>
                </a:solidFill>
              </a:rPr>
              <a:t>Política ambiental</a:t>
            </a:r>
          </a:p>
          <a:p>
            <a:pPr lvl="3"/>
            <a:r>
              <a:rPr lang="pt-BR" dirty="0" smtClean="0">
                <a:solidFill>
                  <a:schemeClr val="tx1"/>
                </a:solidFill>
              </a:rPr>
              <a:t>Novas áreas do conhecimento, p.ex. Biologia Molecular</a:t>
            </a:r>
          </a:p>
          <a:p>
            <a:pPr lvl="3"/>
            <a:r>
              <a:rPr lang="pt-BR" dirty="0" smtClean="0">
                <a:solidFill>
                  <a:schemeClr val="tx1"/>
                </a:solidFill>
              </a:rPr>
              <a:t>Deslocamento de certas funções do Estado</a:t>
            </a:r>
          </a:p>
          <a:p>
            <a:pPr lvl="3"/>
            <a:r>
              <a:rPr lang="pt-BR" dirty="0" smtClean="0">
                <a:solidFill>
                  <a:schemeClr val="tx1"/>
                </a:solidFill>
              </a:rPr>
              <a:t>Organizações não públicas de pesquisa</a:t>
            </a:r>
          </a:p>
          <a:p>
            <a:pPr lvl="3"/>
            <a:r>
              <a:rPr lang="pt-BR" dirty="0" smtClean="0">
                <a:solidFill>
                  <a:schemeClr val="tx1"/>
                </a:solidFill>
              </a:rPr>
              <a:t>Biotecnologia agrícola e comercialização – empresas privadas</a:t>
            </a:r>
          </a:p>
          <a:p>
            <a:pPr lvl="3"/>
            <a:r>
              <a:rPr lang="pt-BR" dirty="0" smtClean="0">
                <a:solidFill>
                  <a:schemeClr val="tx1"/>
                </a:solidFill>
              </a:rPr>
              <a:t>Autonomia universitária (decreto de 1989)</a:t>
            </a:r>
          </a:p>
          <a:p>
            <a:pPr lvl="3"/>
            <a:r>
              <a:rPr lang="pt-BR" dirty="0" smtClean="0">
                <a:solidFill>
                  <a:schemeClr val="tx1"/>
                </a:solidFill>
              </a:rPr>
              <a:t>Criação do Ministério de Ciência e Tecnologia</a:t>
            </a:r>
          </a:p>
          <a:p>
            <a:pPr lvl="3"/>
            <a:endParaRPr lang="pt-BR" dirty="0" smtClean="0">
              <a:solidFill>
                <a:schemeClr val="tx1"/>
              </a:solidFill>
            </a:endParaRPr>
          </a:p>
          <a:p>
            <a:pPr lvl="1"/>
            <a:r>
              <a:rPr lang="pt-BR" dirty="0" smtClean="0">
                <a:solidFill>
                  <a:schemeClr val="tx1"/>
                </a:solidFill>
              </a:rPr>
              <a:t>Década de 90</a:t>
            </a:r>
          </a:p>
          <a:p>
            <a:pPr lvl="3"/>
            <a:r>
              <a:rPr lang="pt-BR" dirty="0" err="1" smtClean="0">
                <a:solidFill>
                  <a:schemeClr val="tx1"/>
                </a:solidFill>
              </a:rPr>
              <a:t>Instituido</a:t>
            </a:r>
            <a:r>
              <a:rPr lang="pt-BR" dirty="0" smtClean="0">
                <a:solidFill>
                  <a:schemeClr val="tx1"/>
                </a:solidFill>
              </a:rPr>
              <a:t> o Sistema Nacional de Pesquisa Agropecuária, coordenado pela EMBRAPA</a:t>
            </a:r>
          </a:p>
          <a:p>
            <a:pPr lvl="3"/>
            <a:r>
              <a:rPr lang="pt-BR" dirty="0" smtClean="0">
                <a:solidFill>
                  <a:schemeClr val="tx1"/>
                </a:solidFill>
              </a:rPr>
              <a:t>Leis instituem os Fundos Setoriais</a:t>
            </a:r>
          </a:p>
          <a:p>
            <a:pPr lvl="3"/>
            <a:r>
              <a:rPr lang="pt-BR" dirty="0" smtClean="0">
                <a:solidFill>
                  <a:schemeClr val="tx1"/>
                </a:solidFill>
              </a:rPr>
              <a:t>Cria-se a Fundação IAC, depois denominada FUNDAG</a:t>
            </a:r>
          </a:p>
          <a:p>
            <a:pPr lvl="3"/>
            <a:r>
              <a:rPr lang="pt-BR" dirty="0" smtClean="0">
                <a:solidFill>
                  <a:schemeClr val="tx1"/>
                </a:solidFill>
              </a:rPr>
              <a:t>São geradas inúmeras propostas para reformulação dos Institutos Públicos de Pesquisa de São Paulo</a:t>
            </a:r>
          </a:p>
          <a:p>
            <a:pPr lvl="3"/>
            <a:r>
              <a:rPr lang="pt-BR" dirty="0" smtClean="0">
                <a:solidFill>
                  <a:schemeClr val="tx1"/>
                </a:solidFill>
              </a:rPr>
              <a:t>Promulgada a Lei de Proteção de Cultivares</a:t>
            </a:r>
          </a:p>
          <a:p>
            <a:pPr lvl="3"/>
            <a:r>
              <a:rPr lang="pt-BR" dirty="0">
                <a:solidFill>
                  <a:schemeClr val="tx1"/>
                </a:solidFill>
              </a:rPr>
              <a:t>Decreto Estadual nº </a:t>
            </a:r>
            <a:r>
              <a:rPr lang="pt-BR" dirty="0" smtClean="0">
                <a:solidFill>
                  <a:schemeClr val="tx1"/>
                </a:solidFill>
              </a:rPr>
              <a:t>47.037/1998</a:t>
            </a:r>
            <a:r>
              <a:rPr lang="pt-BR" dirty="0">
                <a:solidFill>
                  <a:schemeClr val="tx1"/>
                </a:solidFill>
              </a:rPr>
              <a:t>. Decreto Estadual nº </a:t>
            </a:r>
            <a:r>
              <a:rPr lang="pt-BR" dirty="0" smtClean="0">
                <a:solidFill>
                  <a:schemeClr val="tx1"/>
                </a:solidFill>
              </a:rPr>
              <a:t>43512/1998</a:t>
            </a:r>
            <a:r>
              <a:rPr lang="pt-BR" dirty="0">
                <a:solidFill>
                  <a:schemeClr val="tx1"/>
                </a:solidFill>
              </a:rPr>
              <a:t>; Decreto Estadual nº </a:t>
            </a:r>
            <a:r>
              <a:rPr lang="pt-BR" dirty="0" smtClean="0">
                <a:solidFill>
                  <a:schemeClr val="tx1"/>
                </a:solidFill>
              </a:rPr>
              <a:t>44.226/1999: pesquisa agropecuária</a:t>
            </a:r>
          </a:p>
          <a:p>
            <a:pPr lvl="3"/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49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pt-BR" sz="2400" dirty="0">
                <a:solidFill>
                  <a:srgbClr val="2F5897"/>
                </a:solidFill>
              </a:rPr>
              <a:t>Em busca de novo modelo organizacional para a pesquisa agropecuária de São </a:t>
            </a:r>
            <a:r>
              <a:rPr lang="pt-BR" sz="2400" dirty="0" smtClean="0">
                <a:solidFill>
                  <a:srgbClr val="2F5897"/>
                </a:solidFill>
              </a:rPr>
              <a:t>Paulo</a:t>
            </a:r>
            <a:br>
              <a:rPr lang="pt-BR" sz="2400" dirty="0" smtClean="0">
                <a:solidFill>
                  <a:srgbClr val="2F5897"/>
                </a:solidFill>
              </a:rPr>
            </a:br>
            <a:endParaRPr lang="pt-BR" sz="2400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CGEE,2010</a:t>
            </a:r>
            <a:endParaRPr lang="en-US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3074" name="Picture 2" descr="E:\2015-03-17-1721-34_edited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705" y="1600200"/>
            <a:ext cx="6272589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500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pt-BR" sz="2400" dirty="0">
                <a:solidFill>
                  <a:srgbClr val="2F5897"/>
                </a:solidFill>
              </a:rPr>
              <a:t>Em busca de novo modelo organizacional para a pesquisa agropecuária de São Paulo</a:t>
            </a:r>
            <a:endParaRPr lang="pt-BR" sz="24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lnSpcReduction="10000"/>
          </a:bodyPr>
          <a:lstStyle/>
          <a:p>
            <a:pPr lvl="1"/>
            <a:r>
              <a:rPr lang="pt-BR" dirty="0" smtClean="0"/>
              <a:t> </a:t>
            </a:r>
            <a:r>
              <a:rPr lang="pt-BR" dirty="0" smtClean="0">
                <a:solidFill>
                  <a:schemeClr val="tx1"/>
                </a:solidFill>
              </a:rPr>
              <a:t>2000 - 2015</a:t>
            </a:r>
          </a:p>
          <a:p>
            <a:pPr lvl="3"/>
            <a:r>
              <a:rPr lang="pt-BR" dirty="0" smtClean="0">
                <a:solidFill>
                  <a:schemeClr val="tx1"/>
                </a:solidFill>
              </a:rPr>
              <a:t>Decreto </a:t>
            </a:r>
            <a:r>
              <a:rPr lang="pt-BR" dirty="0">
                <a:solidFill>
                  <a:schemeClr val="tx1"/>
                </a:solidFill>
              </a:rPr>
              <a:t>Estadual nº 44.885, de 11 de maio de 2000; Lei Complementar nº 895, de 18 de abril de 2001; e Decreto Estadual nº 46.488, de 08 de janeiro de 2002.  </a:t>
            </a:r>
            <a:r>
              <a:rPr lang="pt-BR" dirty="0" smtClean="0">
                <a:solidFill>
                  <a:schemeClr val="tx1"/>
                </a:solidFill>
              </a:rPr>
              <a:t>Criação da APTA.</a:t>
            </a:r>
            <a:endParaRPr lang="pt-BR" dirty="0">
              <a:solidFill>
                <a:schemeClr val="tx1"/>
              </a:solidFill>
            </a:endParaRPr>
          </a:p>
          <a:p>
            <a:pPr lvl="3"/>
            <a:r>
              <a:rPr lang="pt-BR" dirty="0">
                <a:solidFill>
                  <a:schemeClr val="tx1"/>
                </a:solidFill>
              </a:rPr>
              <a:t>Em 2003 estabelecida Politica Nacional de </a:t>
            </a:r>
            <a:r>
              <a:rPr lang="pt-BR" dirty="0" smtClean="0">
                <a:solidFill>
                  <a:schemeClr val="tx1"/>
                </a:solidFill>
              </a:rPr>
              <a:t>Ciência </a:t>
            </a:r>
            <a:r>
              <a:rPr lang="pt-BR" dirty="0">
                <a:solidFill>
                  <a:schemeClr val="tx1"/>
                </a:solidFill>
              </a:rPr>
              <a:t>e Tecnologia, tratando das relações entre os setores produtivos privado e público.</a:t>
            </a:r>
          </a:p>
          <a:p>
            <a:pPr lvl="3"/>
            <a:r>
              <a:rPr lang="pt-BR" dirty="0">
                <a:solidFill>
                  <a:schemeClr val="tx1"/>
                </a:solidFill>
              </a:rPr>
              <a:t>Lei de Sementes e Mudas, 10711 de 5/8/2003.</a:t>
            </a:r>
          </a:p>
          <a:p>
            <a:pPr lvl="3"/>
            <a:r>
              <a:rPr lang="pt-BR" dirty="0">
                <a:solidFill>
                  <a:schemeClr val="tx1"/>
                </a:solidFill>
              </a:rPr>
              <a:t>Lei de Inovação, </a:t>
            </a:r>
            <a:r>
              <a:rPr lang="pt-BR" dirty="0" smtClean="0">
                <a:solidFill>
                  <a:schemeClr val="tx1"/>
                </a:solidFill>
              </a:rPr>
              <a:t>Lei </a:t>
            </a:r>
            <a:r>
              <a:rPr lang="pt-BR" dirty="0">
                <a:solidFill>
                  <a:schemeClr val="tx1"/>
                </a:solidFill>
              </a:rPr>
              <a:t>10973/2004, regulamentada pelo </a:t>
            </a:r>
            <a:r>
              <a:rPr lang="pt-BR" dirty="0" smtClean="0">
                <a:solidFill>
                  <a:schemeClr val="tx1"/>
                </a:solidFill>
              </a:rPr>
              <a:t>Decreto 5563 </a:t>
            </a:r>
            <a:r>
              <a:rPr lang="pt-BR" dirty="0">
                <a:solidFill>
                  <a:schemeClr val="tx1"/>
                </a:solidFill>
              </a:rPr>
              <a:t>de 11/10/2005.</a:t>
            </a:r>
          </a:p>
          <a:p>
            <a:pPr lvl="3"/>
            <a:r>
              <a:rPr lang="pt-BR" dirty="0">
                <a:solidFill>
                  <a:schemeClr val="tx1"/>
                </a:solidFill>
              </a:rPr>
              <a:t>Lei do Bem – Lei 111 96/2005, alterada pela </a:t>
            </a:r>
            <a:r>
              <a:rPr lang="pt-BR" dirty="0" smtClean="0">
                <a:solidFill>
                  <a:schemeClr val="tx1"/>
                </a:solidFill>
              </a:rPr>
              <a:t>Lei </a:t>
            </a:r>
            <a:r>
              <a:rPr lang="pt-BR" dirty="0">
                <a:solidFill>
                  <a:schemeClr val="tx1"/>
                </a:solidFill>
              </a:rPr>
              <a:t>11487/2007, que dentre outros dispositivos dispõe sobre incentivos fiscais para inovação tecnológica</a:t>
            </a:r>
          </a:p>
          <a:p>
            <a:pPr lvl="3"/>
            <a:r>
              <a:rPr lang="pt-BR" dirty="0">
                <a:solidFill>
                  <a:schemeClr val="tx1"/>
                </a:solidFill>
              </a:rPr>
              <a:t>Lei de Biossegurança, 11105/2005 (24/3/2005)   e </a:t>
            </a:r>
            <a:r>
              <a:rPr lang="pt-BR" dirty="0" smtClean="0">
                <a:solidFill>
                  <a:schemeClr val="tx1"/>
                </a:solidFill>
              </a:rPr>
              <a:t>Decreto </a:t>
            </a:r>
            <a:r>
              <a:rPr lang="pt-BR" dirty="0">
                <a:solidFill>
                  <a:schemeClr val="tx1"/>
                </a:solidFill>
              </a:rPr>
              <a:t>regulamentador 5591/2005 (</a:t>
            </a:r>
            <a:r>
              <a:rPr lang="pt-BR" dirty="0" smtClean="0">
                <a:solidFill>
                  <a:schemeClr val="tx1"/>
                </a:solidFill>
              </a:rPr>
              <a:t>22/11/2005)</a:t>
            </a:r>
            <a:endParaRPr lang="pt-BR" dirty="0">
              <a:solidFill>
                <a:schemeClr val="tx1"/>
              </a:solidFill>
            </a:endParaRPr>
          </a:p>
          <a:p>
            <a:pPr lvl="3"/>
            <a:r>
              <a:rPr lang="pt-BR" dirty="0">
                <a:solidFill>
                  <a:schemeClr val="tx1"/>
                </a:solidFill>
              </a:rPr>
              <a:t>Lei </a:t>
            </a:r>
            <a:r>
              <a:rPr lang="pt-BR" dirty="0" smtClean="0">
                <a:solidFill>
                  <a:schemeClr val="tx1"/>
                </a:solidFill>
              </a:rPr>
              <a:t>Estadual </a:t>
            </a:r>
            <a:r>
              <a:rPr lang="pt-BR" dirty="0">
                <a:solidFill>
                  <a:schemeClr val="tx1"/>
                </a:solidFill>
              </a:rPr>
              <a:t>1049 de 19/6/2008, </a:t>
            </a:r>
            <a:r>
              <a:rPr lang="pt-BR" dirty="0" smtClean="0">
                <a:solidFill>
                  <a:schemeClr val="tx1"/>
                </a:solidFill>
              </a:rPr>
              <a:t>Lei </a:t>
            </a:r>
            <a:r>
              <a:rPr lang="pt-BR" dirty="0">
                <a:solidFill>
                  <a:schemeClr val="tx1"/>
                </a:solidFill>
              </a:rPr>
              <a:t>de </a:t>
            </a:r>
            <a:r>
              <a:rPr lang="pt-BR" dirty="0" smtClean="0">
                <a:solidFill>
                  <a:schemeClr val="tx1"/>
                </a:solidFill>
              </a:rPr>
              <a:t>Inovação </a:t>
            </a:r>
            <a:r>
              <a:rPr lang="pt-BR" dirty="0">
                <a:solidFill>
                  <a:schemeClr val="tx1"/>
                </a:solidFill>
              </a:rPr>
              <a:t>P</a:t>
            </a:r>
            <a:r>
              <a:rPr lang="pt-BR" dirty="0" smtClean="0">
                <a:solidFill>
                  <a:schemeClr val="tx1"/>
                </a:solidFill>
              </a:rPr>
              <a:t>aulista</a:t>
            </a:r>
            <a:r>
              <a:rPr lang="pt-BR" dirty="0">
                <a:solidFill>
                  <a:schemeClr val="tx1"/>
                </a:solidFill>
              </a:rPr>
              <a:t>, regulamentada pelo </a:t>
            </a:r>
            <a:r>
              <a:rPr lang="pt-BR" dirty="0" smtClean="0">
                <a:solidFill>
                  <a:schemeClr val="tx1"/>
                </a:solidFill>
              </a:rPr>
              <a:t>Decreto </a:t>
            </a:r>
            <a:r>
              <a:rPr lang="pt-BR" dirty="0">
                <a:solidFill>
                  <a:schemeClr val="tx1"/>
                </a:solidFill>
              </a:rPr>
              <a:t>54690 de 18/8/2009.</a:t>
            </a:r>
          </a:p>
          <a:p>
            <a:pPr lvl="3"/>
            <a:r>
              <a:rPr lang="pt-BR" dirty="0">
                <a:solidFill>
                  <a:schemeClr val="tx1"/>
                </a:solidFill>
              </a:rPr>
              <a:t>Emenda constitucional 85/2015 (26/02/2015), introduz alterações na Constituição Federal favoráveis à inovação.</a:t>
            </a:r>
          </a:p>
          <a:p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97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277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pt-BR" sz="2400" dirty="0">
                <a:solidFill>
                  <a:srgbClr val="2F5897"/>
                </a:solidFill>
              </a:rPr>
              <a:t>Em busca de novo modelo organizacional para a pesquisa agropecuária de São </a:t>
            </a:r>
            <a:r>
              <a:rPr lang="pt-BR" sz="2400" dirty="0" smtClean="0">
                <a:solidFill>
                  <a:srgbClr val="2F5897"/>
                </a:solidFill>
              </a:rPr>
              <a:t>Paulo</a:t>
            </a:r>
            <a:br>
              <a:rPr lang="pt-BR" sz="2400" dirty="0" smtClean="0">
                <a:solidFill>
                  <a:srgbClr val="2F5897"/>
                </a:solidFill>
              </a:rPr>
            </a:br>
            <a:endParaRPr lang="pt-BR" sz="24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pt-BR" b="1" i="1" dirty="0" smtClean="0"/>
              <a:t>A APTA foi concebida para:</a:t>
            </a:r>
          </a:p>
          <a:p>
            <a:pPr marL="0" indent="0" algn="just">
              <a:buNone/>
            </a:pPr>
            <a:r>
              <a:rPr lang="pt-BR" b="1" i="1" dirty="0" smtClean="0">
                <a:latin typeface="Arial Narrow" panose="020B0606020202030204" pitchFamily="34" charset="0"/>
              </a:rPr>
              <a:t>...ter </a:t>
            </a:r>
            <a:r>
              <a:rPr lang="pt-BR" b="1" i="1" dirty="0">
                <a:latin typeface="Arial Narrow" panose="020B0606020202030204" pitchFamily="34" charset="0"/>
              </a:rPr>
              <a:t>participação direta da sociedade na definição das diretrizes gerais da pesquisa para os agronegócios e representar a consolidação de ajustes para o novo papel do Estado na área de pesquisas, fortalecendo a infraestrutura física e gerencial dos institutos de pesquisa na busca de maior autonomia </a:t>
            </a:r>
            <a:r>
              <a:rPr lang="pt-BR" b="1" i="1" dirty="0" smtClean="0">
                <a:latin typeface="Arial Narrow" panose="020B0606020202030204" pitchFamily="34" charset="0"/>
              </a:rPr>
              <a:t>e </a:t>
            </a:r>
            <a:r>
              <a:rPr lang="pt-BR" b="1" i="1" dirty="0">
                <a:latin typeface="Arial Narrow" panose="020B0606020202030204" pitchFamily="34" charset="0"/>
              </a:rPr>
              <a:t>flexibilidade gerencial, novas estruturas organizacionais e processos de trabalho, maior estabilidade e previsibilidade orçamentária, adequação do quadro funcional, novos equipamentos e melhores instalações e muitas outras medidas necessárias para recuperar e fortalecer os institutos, a fim de que possam cumprir sua função essencial e insubstituível de liderar a transformação do negócio agrícola e supri-lo com tecnologia adequada </a:t>
            </a:r>
            <a:r>
              <a:rPr lang="pt-BR" dirty="0">
                <a:latin typeface="Arial Narrow" panose="020B0606020202030204" pitchFamily="34" charset="0"/>
              </a:rPr>
              <a:t>(MEIRELLES &amp; GONÇALVES, 2000).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8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pt-BR" sz="2400" dirty="0">
                <a:solidFill>
                  <a:srgbClr val="2F5897"/>
                </a:solidFill>
              </a:rPr>
              <a:t>Em busca de novo modelo organizacional para a pesquisa agropecuária de São Paulo</a:t>
            </a:r>
            <a:endParaRPr lang="pt-BR" sz="2400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1115616" y="1052736"/>
            <a:ext cx="7200800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/>
              <a:t>	QUADRO ATUAL </a:t>
            </a:r>
            <a:endParaRPr lang="pt-BR" sz="2400" dirty="0" smtClean="0"/>
          </a:p>
          <a:p>
            <a:endParaRPr lang="pt-BR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/>
              <a:t>	</a:t>
            </a:r>
            <a:r>
              <a:rPr lang="pt-BR" dirty="0" smtClean="0"/>
              <a:t>APTA </a:t>
            </a:r>
          </a:p>
          <a:p>
            <a:endParaRPr lang="pt-BR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BR" dirty="0" smtClean="0"/>
              <a:t>Falta de sintonia </a:t>
            </a:r>
            <a:r>
              <a:rPr lang="pt-BR" dirty="0"/>
              <a:t>entre previsto, o decreto, a ação . Instancias administrativas não implementadas (conselhos, </a:t>
            </a:r>
            <a:r>
              <a:rPr lang="pt-BR" dirty="0" smtClean="0"/>
              <a:t>...)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pt-BR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BR" dirty="0"/>
              <a:t>APTA  passou a apresentar os mesmos males das instituições que a compõe</a:t>
            </a:r>
            <a:r>
              <a:rPr lang="pt-BR" dirty="0" smtClean="0"/>
              <a:t>.</a:t>
            </a:r>
          </a:p>
          <a:p>
            <a:pPr lvl="1"/>
            <a:endParaRPr lang="pt-BR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BR" dirty="0" smtClean="0"/>
              <a:t> </a:t>
            </a:r>
            <a:r>
              <a:rPr lang="pt-BR" dirty="0"/>
              <a:t>DGE qual papel exerce? Onde está a área pensante da APTA? </a:t>
            </a:r>
            <a:endParaRPr lang="pt-BR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pt-BR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BR" dirty="0" smtClean="0"/>
              <a:t>Quais </a:t>
            </a:r>
            <a:r>
              <a:rPr lang="pt-BR" dirty="0"/>
              <a:t>os canais formais com a sociedade, outras instituições, </a:t>
            </a:r>
            <a:r>
              <a:rPr lang="pt-BR" dirty="0" smtClean="0"/>
              <a:t> </a:t>
            </a:r>
            <a:r>
              <a:rPr lang="pt-BR" dirty="0"/>
              <a:t>representações da </a:t>
            </a:r>
            <a:r>
              <a:rPr lang="pt-BR" dirty="0" smtClean="0"/>
              <a:t>agricultura?</a:t>
            </a:r>
          </a:p>
          <a:p>
            <a:pPr lvl="1"/>
            <a:endParaRPr lang="pt-BR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BR" dirty="0" smtClean="0"/>
              <a:t>Instituições isoladas, não avaliadas, dirigentes impotentes para superar problemas presentes.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pt-BR" dirty="0"/>
          </a:p>
          <a:p>
            <a:r>
              <a:rPr lang="pt-BR" dirty="0" smtClean="0"/>
              <a:t>   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BR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BR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BR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BR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BR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BR" dirty="0" smtClean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716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o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388</TotalTime>
  <Words>1557</Words>
  <Application>Microsoft Office PowerPoint</Application>
  <PresentationFormat>Apresentação na tela (4:3)</PresentationFormat>
  <Paragraphs>291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24</vt:i4>
      </vt:variant>
    </vt:vector>
  </HeadingPairs>
  <TitlesOfParts>
    <vt:vector size="25" baseType="lpstr">
      <vt:lpstr>Executivo</vt:lpstr>
      <vt:lpstr>Em busca de um novo modelo organizacional para a pesquisa agropecuária de São Paulo</vt:lpstr>
      <vt:lpstr>Em busca de novo modelo organizacional para a pesquisa agropecuária de São Paulo</vt:lpstr>
      <vt:lpstr>Em busca de novo modelo organizacional para a pesquisa agropecuária de São Paulo</vt:lpstr>
      <vt:lpstr>Em busca de novo modelo organizacional para a pesquisa agropecuária de São Paulo </vt:lpstr>
      <vt:lpstr>Em busca de novo modelo organizacional para a pesquisa agropecuária de São Paulo</vt:lpstr>
      <vt:lpstr>Em busca de novo modelo organizacional para a pesquisa agropecuária de São Paulo </vt:lpstr>
      <vt:lpstr>Em busca de novo modelo organizacional para a pesquisa agropecuária de São Paulo</vt:lpstr>
      <vt:lpstr>Em busca de novo modelo organizacional para a pesquisa agropecuária de São Paulo </vt:lpstr>
      <vt:lpstr>Em busca de novo modelo organizacional para a pesquisa agropecuária de São Paulo</vt:lpstr>
      <vt:lpstr>Em busca de novo modelo organizacional para a pesquisa agropecuária de São Paulo</vt:lpstr>
      <vt:lpstr>Em busca de novo modelo organizacional para a pesquisa agropecuária de São Paulo </vt:lpstr>
      <vt:lpstr>Em busca de novo modelo organizacional para a pesquisa agropecuária de São Paulo </vt:lpstr>
      <vt:lpstr>Em busca de novo modelo organizacional para a pesquisa agropecuária de São Paulo</vt:lpstr>
      <vt:lpstr>Em busca de novo modelo organizacional para a pesquisa agropecuária de São Paulo</vt:lpstr>
      <vt:lpstr>Em busca de novo modelo organizacional para a pesquisa agropecuária de São Paulo </vt:lpstr>
      <vt:lpstr>Em busca de novo modelo organizacional para a pesquisa agropecuária de São Paulo</vt:lpstr>
      <vt:lpstr>Em busca de novo modelo organizacional para a pesquisa agropecuária de São Paulo </vt:lpstr>
      <vt:lpstr>Em busca de novo modelo organizacional para a pesquisa agropecuária de São Paulo </vt:lpstr>
      <vt:lpstr>Em busca de novo modelo organizacional para a pesquisa agropecuária de São Paulo </vt:lpstr>
      <vt:lpstr>Em busca de novo modelo organizacional para a pesquisa agropecuária de São Paulo  CONSTRUÇÃO DE UMA PROPOSTA</vt:lpstr>
      <vt:lpstr>Em busca de novo modelo organizacional para a pesquisa agropecuária de São Paulo  CONSTRUÇÃO DE UMA PROPOSTA </vt:lpstr>
      <vt:lpstr>Em busca de novo modelo organizacional para a pesquisa agropecuária de São Paulo  CONSTRUÇÃO DE UMA PROPOSTA </vt:lpstr>
      <vt:lpstr>Em busca de novo modelo organizacional para a pesquisa agropecuária de São Paulo  CONSTRUÇÃO DE UMA PROPOSTA </vt:lpstr>
      <vt:lpstr>Em busca de novo modelo organizacional para a pesquisa agropecuária de São Paulo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 busca de um novo modelo organizacional para a pesquisa agropecuária de São Paulo</dc:title>
  <dc:creator>Joao Paulo Feijao Teixeira</dc:creator>
  <cp:lastModifiedBy>Joao Paulo Feijao Teixeira</cp:lastModifiedBy>
  <cp:revision>72</cp:revision>
  <dcterms:created xsi:type="dcterms:W3CDTF">2015-03-11T13:05:34Z</dcterms:created>
  <dcterms:modified xsi:type="dcterms:W3CDTF">2015-03-18T01:25:45Z</dcterms:modified>
</cp:coreProperties>
</file>